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sldIdLst>
    <p:sldId id="256" r:id="rId2"/>
    <p:sldId id="257" r:id="rId3"/>
    <p:sldId id="271" r:id="rId4"/>
    <p:sldId id="272" r:id="rId5"/>
    <p:sldId id="259" r:id="rId6"/>
    <p:sldId id="274" r:id="rId7"/>
    <p:sldId id="275" r:id="rId8"/>
    <p:sldId id="262" r:id="rId9"/>
    <p:sldId id="261" r:id="rId10"/>
    <p:sldId id="264" r:id="rId11"/>
    <p:sldId id="263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AF606853-7671-496A-8E4F-DF71F8EC918B}" styleName="Темный стиль 1 -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41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3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687C888-2D2C-4A40-9D0D-9F35CEC76C38}" type="doc">
      <dgm:prSet loTypeId="urn:microsoft.com/office/officeart/2008/layout/VerticalCurvedList" loCatId="list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ru-RU"/>
        </a:p>
      </dgm:t>
    </dgm:pt>
    <dgm:pt modelId="{0EBDFF96-3F39-46F7-B0BF-D4AB114F203C}">
      <dgm:prSet/>
      <dgm:spPr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A72CF5-421C-46F0-8F2D-2EA136A9AF80}" type="parTrans" cxnId="{2EA4161B-866E-4F06-8A39-3FD84C981975}">
      <dgm:prSet/>
      <dgm:spPr/>
      <dgm:t>
        <a:bodyPr/>
        <a:lstStyle/>
        <a:p>
          <a:endParaRPr lang="ru-RU"/>
        </a:p>
      </dgm:t>
    </dgm:pt>
    <dgm:pt modelId="{99D6746B-7139-40F4-8698-101B9A3573B8}" type="sibTrans" cxnId="{2EA4161B-866E-4F06-8A39-3FD84C981975}">
      <dgm:prSet/>
      <dgm:spPr/>
      <dgm:t>
        <a:bodyPr/>
        <a:lstStyle/>
        <a:p>
          <a:endParaRPr lang="ru-RU"/>
        </a:p>
      </dgm:t>
    </dgm:pt>
    <dgm:pt modelId="{76F60F58-8547-4806-867A-D733FC610825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gm:spPr>
      <dgm:t>
        <a:bodyPr/>
        <a:lstStyle/>
        <a:p>
          <a:r>
            <a: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  <a:endParaRPr lang="ru-RU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5D7F28F-79CA-4A6F-AAFE-EE2C1BE21B36}" type="parTrans" cxnId="{84476332-E4EB-43E8-BBC8-61106A95B702}">
      <dgm:prSet/>
      <dgm:spPr/>
      <dgm:t>
        <a:bodyPr/>
        <a:lstStyle/>
        <a:p>
          <a:endParaRPr lang="ru-RU"/>
        </a:p>
      </dgm:t>
    </dgm:pt>
    <dgm:pt modelId="{DE9492DF-1773-4112-A6D0-E905DF16EB18}" type="sibTrans" cxnId="{84476332-E4EB-43E8-BBC8-61106A95B702}">
      <dgm:prSet/>
      <dgm:spPr/>
      <dgm:t>
        <a:bodyPr/>
        <a:lstStyle/>
        <a:p>
          <a:endParaRPr lang="ru-RU"/>
        </a:p>
      </dgm:t>
    </dgm:pt>
    <dgm:pt modelId="{732F433C-2B2D-4196-A514-30CB863CA28B}">
      <dgm:prSet custT="1"/>
      <dgm:spPr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иных сведений о бюджетах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476C40-AC38-4844-9AA4-E39A33F0712B}" type="parTrans" cxnId="{99051BC1-224A-421A-B39F-5A1285DA9223}">
      <dgm:prSet/>
      <dgm:spPr/>
      <dgm:t>
        <a:bodyPr/>
        <a:lstStyle/>
        <a:p>
          <a:endParaRPr lang="ru-RU"/>
        </a:p>
      </dgm:t>
    </dgm:pt>
    <dgm:pt modelId="{F156AEE1-8E07-4126-A979-703E4B98CB3D}" type="sibTrans" cxnId="{99051BC1-224A-421A-B39F-5A1285DA9223}">
      <dgm:prSet/>
      <dgm:spPr/>
      <dgm:t>
        <a:bodyPr/>
        <a:lstStyle/>
        <a:p>
          <a:endParaRPr lang="ru-RU"/>
        </a:p>
      </dgm:t>
    </dgm:pt>
    <dgm:pt modelId="{FD190CAB-DE1F-440A-9ECC-79FA429BE595}">
      <dgm:prSet custT="1"/>
      <dgm:spPr>
        <a:gradFill rotWithShape="0">
          <a:gsLst>
            <a:gs pos="55040">
              <a:srgbClr val="BC3835"/>
            </a:gs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BBD7C4-9FB0-46EA-9AC0-EFF0EA3A3DFE}" type="parTrans" cxnId="{8DEE285D-625F-4E74-B868-EEAF71FAEC1C}">
      <dgm:prSet/>
      <dgm:spPr/>
      <dgm:t>
        <a:bodyPr/>
        <a:lstStyle/>
        <a:p>
          <a:endParaRPr lang="ru-RU"/>
        </a:p>
      </dgm:t>
    </dgm:pt>
    <dgm:pt modelId="{9B98FFBE-5E75-4248-BAB9-A8D7A99915D5}" type="sibTrans" cxnId="{8DEE285D-625F-4E74-B868-EEAF71FAEC1C}">
      <dgm:prSet/>
      <dgm:spPr/>
      <dgm:t>
        <a:bodyPr/>
        <a:lstStyle/>
        <a:p>
          <a:endParaRPr lang="ru-RU"/>
        </a:p>
      </dgm:t>
    </dgm:pt>
    <dgm:pt modelId="{8AD06B7D-0410-483A-AB8F-6C288975DD0E}" type="pres">
      <dgm:prSet presAssocID="{B687C888-2D2C-4A40-9D0D-9F35CEC76C38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A64ECDAE-9762-40F3-8050-A7D2A339FB54}" type="pres">
      <dgm:prSet presAssocID="{B687C888-2D2C-4A40-9D0D-9F35CEC76C38}" presName="Name1" presStyleCnt="0"/>
      <dgm:spPr/>
      <dgm:t>
        <a:bodyPr/>
        <a:lstStyle/>
        <a:p>
          <a:endParaRPr lang="ru-RU"/>
        </a:p>
      </dgm:t>
    </dgm:pt>
    <dgm:pt modelId="{8BD0E639-3C8F-4A61-A7C2-A0D19F809682}" type="pres">
      <dgm:prSet presAssocID="{B687C888-2D2C-4A40-9D0D-9F35CEC76C38}" presName="cycle" presStyleCnt="0"/>
      <dgm:spPr/>
      <dgm:t>
        <a:bodyPr/>
        <a:lstStyle/>
        <a:p>
          <a:endParaRPr lang="ru-RU"/>
        </a:p>
      </dgm:t>
    </dgm:pt>
    <dgm:pt modelId="{0EAD4ADA-2A59-4EF1-8653-CB7F7981888C}" type="pres">
      <dgm:prSet presAssocID="{B687C888-2D2C-4A40-9D0D-9F35CEC76C38}" presName="srcNode" presStyleLbl="node1" presStyleIdx="0" presStyleCnt="4"/>
      <dgm:spPr/>
      <dgm:t>
        <a:bodyPr/>
        <a:lstStyle/>
        <a:p>
          <a:endParaRPr lang="ru-RU"/>
        </a:p>
      </dgm:t>
    </dgm:pt>
    <dgm:pt modelId="{4C9518E1-12EB-4B3C-8B5F-D974E14EFB87}" type="pres">
      <dgm:prSet presAssocID="{B687C888-2D2C-4A40-9D0D-9F35CEC76C38}" presName="conn" presStyleLbl="parChTrans1D2" presStyleIdx="0" presStyleCnt="1"/>
      <dgm:spPr/>
      <dgm:t>
        <a:bodyPr/>
        <a:lstStyle/>
        <a:p>
          <a:endParaRPr lang="ru-RU"/>
        </a:p>
      </dgm:t>
    </dgm:pt>
    <dgm:pt modelId="{F75459F7-9FDB-482E-96CE-B9EB44E43125}" type="pres">
      <dgm:prSet presAssocID="{B687C888-2D2C-4A40-9D0D-9F35CEC76C38}" presName="extraNode" presStyleLbl="node1" presStyleIdx="0" presStyleCnt="4"/>
      <dgm:spPr/>
      <dgm:t>
        <a:bodyPr/>
        <a:lstStyle/>
        <a:p>
          <a:endParaRPr lang="ru-RU"/>
        </a:p>
      </dgm:t>
    </dgm:pt>
    <dgm:pt modelId="{2F5125A3-AB0A-4860-ADFD-47CFD27FD192}" type="pres">
      <dgm:prSet presAssocID="{B687C888-2D2C-4A40-9D0D-9F35CEC76C38}" presName="dstNode" presStyleLbl="node1" presStyleIdx="0" presStyleCnt="4"/>
      <dgm:spPr/>
      <dgm:t>
        <a:bodyPr/>
        <a:lstStyle/>
        <a:p>
          <a:endParaRPr lang="ru-RU"/>
        </a:p>
      </dgm:t>
    </dgm:pt>
    <dgm:pt modelId="{5244B001-A17A-4B8C-9581-5FC16B84669E}" type="pres">
      <dgm:prSet presAssocID="{FD190CAB-DE1F-440A-9ECC-79FA429BE595}" presName="text_1" presStyleLbl="node1" presStyleIdx="0" presStyleCnt="4" custScaleY="1250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0651564-DC84-4048-967D-B6F7E9FBBF78}" type="pres">
      <dgm:prSet presAssocID="{FD190CAB-DE1F-440A-9ECC-79FA429BE595}" presName="accent_1" presStyleCnt="0"/>
      <dgm:spPr/>
      <dgm:t>
        <a:bodyPr/>
        <a:lstStyle/>
        <a:p>
          <a:endParaRPr lang="ru-RU"/>
        </a:p>
      </dgm:t>
    </dgm:pt>
    <dgm:pt modelId="{89611791-A850-4B89-89EB-5C21F0941E7C}" type="pres">
      <dgm:prSet presAssocID="{FD190CAB-DE1F-440A-9ECC-79FA429BE595}" presName="accentRepeatNode" presStyleLbl="solidFgAcc1" presStyleIdx="0" presStyleCnt="4"/>
      <dgm:spPr/>
      <dgm:t>
        <a:bodyPr/>
        <a:lstStyle/>
        <a:p>
          <a:endParaRPr lang="ru-RU"/>
        </a:p>
      </dgm:t>
    </dgm:pt>
    <dgm:pt modelId="{66B8FCFB-CF53-4F5C-A7F0-C7F64F465CC0}" type="pres">
      <dgm:prSet presAssocID="{732F433C-2B2D-4196-A514-30CB863CA28B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2F0470-829F-42C3-9EF1-4EEC01DD9A73}" type="pres">
      <dgm:prSet presAssocID="{732F433C-2B2D-4196-A514-30CB863CA28B}" presName="accent_2" presStyleCnt="0"/>
      <dgm:spPr/>
      <dgm:t>
        <a:bodyPr/>
        <a:lstStyle/>
        <a:p>
          <a:endParaRPr lang="ru-RU"/>
        </a:p>
      </dgm:t>
    </dgm:pt>
    <dgm:pt modelId="{4D556A40-5431-4055-AE3D-37731D8F9AED}" type="pres">
      <dgm:prSet presAssocID="{732F433C-2B2D-4196-A514-30CB863CA28B}" presName="accentRepeatNode" presStyleLbl="solidFgAcc1" presStyleIdx="1" presStyleCnt="4"/>
      <dgm:spPr/>
      <dgm:t>
        <a:bodyPr/>
        <a:lstStyle/>
        <a:p>
          <a:endParaRPr lang="ru-RU"/>
        </a:p>
      </dgm:t>
    </dgm:pt>
    <dgm:pt modelId="{C285525D-0608-40F3-B875-FCB296F56181}" type="pres">
      <dgm:prSet presAssocID="{76F60F58-8547-4806-867A-D733FC610825}" presName="text_3" presStyleLbl="node1" presStyleIdx="2" presStyleCnt="4" custScaleY="1367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5BB9F46-5F7F-41FF-86F9-66EA3101C120}" type="pres">
      <dgm:prSet presAssocID="{76F60F58-8547-4806-867A-D733FC610825}" presName="accent_3" presStyleCnt="0"/>
      <dgm:spPr/>
      <dgm:t>
        <a:bodyPr/>
        <a:lstStyle/>
        <a:p>
          <a:endParaRPr lang="ru-RU"/>
        </a:p>
      </dgm:t>
    </dgm:pt>
    <dgm:pt modelId="{0AFC0337-A094-4E6F-ADC3-86192D44916D}" type="pres">
      <dgm:prSet presAssocID="{76F60F58-8547-4806-867A-D733FC610825}" presName="accentRepeatNode" presStyleLbl="solidFgAcc1" presStyleIdx="2" presStyleCnt="4"/>
      <dgm:spPr/>
      <dgm:t>
        <a:bodyPr/>
        <a:lstStyle/>
        <a:p>
          <a:endParaRPr lang="ru-RU"/>
        </a:p>
      </dgm:t>
    </dgm:pt>
    <dgm:pt modelId="{6ABFB54C-78EB-4035-AEF4-2CC6CDAEC6BA}" type="pres">
      <dgm:prSet presAssocID="{0EBDFF96-3F39-46F7-B0BF-D4AB114F203C}" presName="text_4" presStyleLbl="node1" presStyleIdx="3" presStyleCnt="4" custScaleY="1234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A1D313-E4C2-4C27-84AA-11DBA9C31CC0}" type="pres">
      <dgm:prSet presAssocID="{0EBDFF96-3F39-46F7-B0BF-D4AB114F203C}" presName="accent_4" presStyleCnt="0"/>
      <dgm:spPr/>
      <dgm:t>
        <a:bodyPr/>
        <a:lstStyle/>
        <a:p>
          <a:endParaRPr lang="ru-RU"/>
        </a:p>
      </dgm:t>
    </dgm:pt>
    <dgm:pt modelId="{C860734A-428E-4FAA-A848-A86E63673D4E}" type="pres">
      <dgm:prSet presAssocID="{0EBDFF96-3F39-46F7-B0BF-D4AB114F203C}" presName="accentRepeatNode" presStyleLbl="solidFgAcc1" presStyleIdx="3" presStyleCnt="4"/>
      <dgm:spPr/>
      <dgm:t>
        <a:bodyPr/>
        <a:lstStyle/>
        <a:p>
          <a:endParaRPr lang="ru-RU"/>
        </a:p>
      </dgm:t>
    </dgm:pt>
  </dgm:ptLst>
  <dgm:cxnLst>
    <dgm:cxn modelId="{2EA4161B-866E-4F06-8A39-3FD84C981975}" srcId="{B687C888-2D2C-4A40-9D0D-9F35CEC76C38}" destId="{0EBDFF96-3F39-46F7-B0BF-D4AB114F203C}" srcOrd="3" destOrd="0" parTransId="{8AA72CF5-421C-46F0-8F2D-2EA136A9AF80}" sibTransId="{99D6746B-7139-40F4-8698-101B9A3573B8}"/>
    <dgm:cxn modelId="{DF16202A-F1A5-46B3-BE99-5CF200D07EC0}" type="presOf" srcId="{9B98FFBE-5E75-4248-BAB9-A8D7A99915D5}" destId="{4C9518E1-12EB-4B3C-8B5F-D974E14EFB87}" srcOrd="0" destOrd="0" presId="urn:microsoft.com/office/officeart/2008/layout/VerticalCurvedList"/>
    <dgm:cxn modelId="{10801627-35F8-4AA4-84C8-99F9A6DD06D5}" type="presOf" srcId="{FD190CAB-DE1F-440A-9ECC-79FA429BE595}" destId="{5244B001-A17A-4B8C-9581-5FC16B84669E}" srcOrd="0" destOrd="0" presId="urn:microsoft.com/office/officeart/2008/layout/VerticalCurvedList"/>
    <dgm:cxn modelId="{F01ADE69-6F2F-4237-829B-BF58E5DAEE93}" type="presOf" srcId="{0EBDFF96-3F39-46F7-B0BF-D4AB114F203C}" destId="{6ABFB54C-78EB-4035-AEF4-2CC6CDAEC6BA}" srcOrd="0" destOrd="0" presId="urn:microsoft.com/office/officeart/2008/layout/VerticalCurvedList"/>
    <dgm:cxn modelId="{99051BC1-224A-421A-B39F-5A1285DA9223}" srcId="{B687C888-2D2C-4A40-9D0D-9F35CEC76C38}" destId="{732F433C-2B2D-4196-A514-30CB863CA28B}" srcOrd="1" destOrd="0" parTransId="{72476C40-AC38-4844-9AA4-E39A33F0712B}" sibTransId="{F156AEE1-8E07-4126-A979-703E4B98CB3D}"/>
    <dgm:cxn modelId="{EF87F5BB-B681-4D42-9B8A-B0CA16F2F9C0}" type="presOf" srcId="{B687C888-2D2C-4A40-9D0D-9F35CEC76C38}" destId="{8AD06B7D-0410-483A-AB8F-6C288975DD0E}" srcOrd="0" destOrd="0" presId="urn:microsoft.com/office/officeart/2008/layout/VerticalCurvedList"/>
    <dgm:cxn modelId="{118EAA9F-0C5D-4CF3-BC17-B57B2C02D06D}" type="presOf" srcId="{732F433C-2B2D-4196-A514-30CB863CA28B}" destId="{66B8FCFB-CF53-4F5C-A7F0-C7F64F465CC0}" srcOrd="0" destOrd="0" presId="urn:microsoft.com/office/officeart/2008/layout/VerticalCurvedList"/>
    <dgm:cxn modelId="{7FA5272D-4921-4915-9F6E-EAA42B942F40}" type="presOf" srcId="{76F60F58-8547-4806-867A-D733FC610825}" destId="{C285525D-0608-40F3-B875-FCB296F56181}" srcOrd="0" destOrd="0" presId="urn:microsoft.com/office/officeart/2008/layout/VerticalCurvedList"/>
    <dgm:cxn modelId="{84476332-E4EB-43E8-BBC8-61106A95B702}" srcId="{B687C888-2D2C-4A40-9D0D-9F35CEC76C38}" destId="{76F60F58-8547-4806-867A-D733FC610825}" srcOrd="2" destOrd="0" parTransId="{35D7F28F-79CA-4A6F-AAFE-EE2C1BE21B36}" sibTransId="{DE9492DF-1773-4112-A6D0-E905DF16EB18}"/>
    <dgm:cxn modelId="{8DEE285D-625F-4E74-B868-EEAF71FAEC1C}" srcId="{B687C888-2D2C-4A40-9D0D-9F35CEC76C38}" destId="{FD190CAB-DE1F-440A-9ECC-79FA429BE595}" srcOrd="0" destOrd="0" parTransId="{91BBD7C4-9FB0-46EA-9AC0-EFF0EA3A3DFE}" sibTransId="{9B98FFBE-5E75-4248-BAB9-A8D7A99915D5}"/>
    <dgm:cxn modelId="{EDB7FE25-F74B-4036-9787-F9561BC5DD84}" type="presParOf" srcId="{8AD06B7D-0410-483A-AB8F-6C288975DD0E}" destId="{A64ECDAE-9762-40F3-8050-A7D2A339FB54}" srcOrd="0" destOrd="0" presId="urn:microsoft.com/office/officeart/2008/layout/VerticalCurvedList"/>
    <dgm:cxn modelId="{C246D12C-664F-41B6-BA65-118A005333D2}" type="presParOf" srcId="{A64ECDAE-9762-40F3-8050-A7D2A339FB54}" destId="{8BD0E639-3C8F-4A61-A7C2-A0D19F809682}" srcOrd="0" destOrd="0" presId="urn:microsoft.com/office/officeart/2008/layout/VerticalCurvedList"/>
    <dgm:cxn modelId="{3A248720-7BE0-4DF4-B94D-12BE296CBB51}" type="presParOf" srcId="{8BD0E639-3C8F-4A61-A7C2-A0D19F809682}" destId="{0EAD4ADA-2A59-4EF1-8653-CB7F7981888C}" srcOrd="0" destOrd="0" presId="urn:microsoft.com/office/officeart/2008/layout/VerticalCurvedList"/>
    <dgm:cxn modelId="{933D6D2B-D52F-407C-A449-53D0BB882FFF}" type="presParOf" srcId="{8BD0E639-3C8F-4A61-A7C2-A0D19F809682}" destId="{4C9518E1-12EB-4B3C-8B5F-D974E14EFB87}" srcOrd="1" destOrd="0" presId="urn:microsoft.com/office/officeart/2008/layout/VerticalCurvedList"/>
    <dgm:cxn modelId="{4CC84F07-E597-4011-99C2-A82C3A31EE8B}" type="presParOf" srcId="{8BD0E639-3C8F-4A61-A7C2-A0D19F809682}" destId="{F75459F7-9FDB-482E-96CE-B9EB44E43125}" srcOrd="2" destOrd="0" presId="urn:microsoft.com/office/officeart/2008/layout/VerticalCurvedList"/>
    <dgm:cxn modelId="{A1D3E666-2C02-4154-9960-BB975706F4A1}" type="presParOf" srcId="{8BD0E639-3C8F-4A61-A7C2-A0D19F809682}" destId="{2F5125A3-AB0A-4860-ADFD-47CFD27FD192}" srcOrd="3" destOrd="0" presId="urn:microsoft.com/office/officeart/2008/layout/VerticalCurvedList"/>
    <dgm:cxn modelId="{3331A6B6-5B65-42AB-B95D-1F43B1655BBE}" type="presParOf" srcId="{A64ECDAE-9762-40F3-8050-A7D2A339FB54}" destId="{5244B001-A17A-4B8C-9581-5FC16B84669E}" srcOrd="1" destOrd="0" presId="urn:microsoft.com/office/officeart/2008/layout/VerticalCurvedList"/>
    <dgm:cxn modelId="{BE72FEB8-92D0-47CA-A8CB-DC167771FF63}" type="presParOf" srcId="{A64ECDAE-9762-40F3-8050-A7D2A339FB54}" destId="{A0651564-DC84-4048-967D-B6F7E9FBBF78}" srcOrd="2" destOrd="0" presId="urn:microsoft.com/office/officeart/2008/layout/VerticalCurvedList"/>
    <dgm:cxn modelId="{B5351C53-456C-40F7-94D5-FCEE6CCE6353}" type="presParOf" srcId="{A0651564-DC84-4048-967D-B6F7E9FBBF78}" destId="{89611791-A850-4B89-89EB-5C21F0941E7C}" srcOrd="0" destOrd="0" presId="urn:microsoft.com/office/officeart/2008/layout/VerticalCurvedList"/>
    <dgm:cxn modelId="{26746130-303D-4E2E-B603-7C9A81FCAFAA}" type="presParOf" srcId="{A64ECDAE-9762-40F3-8050-A7D2A339FB54}" destId="{66B8FCFB-CF53-4F5C-A7F0-C7F64F465CC0}" srcOrd="3" destOrd="0" presId="urn:microsoft.com/office/officeart/2008/layout/VerticalCurvedList"/>
    <dgm:cxn modelId="{D39D4136-5E93-42E6-A0FE-66D2805B89D2}" type="presParOf" srcId="{A64ECDAE-9762-40F3-8050-A7D2A339FB54}" destId="{1C2F0470-829F-42C3-9EF1-4EEC01DD9A73}" srcOrd="4" destOrd="0" presId="urn:microsoft.com/office/officeart/2008/layout/VerticalCurvedList"/>
    <dgm:cxn modelId="{5A464A48-0D16-4B9F-8337-025446AF3B31}" type="presParOf" srcId="{1C2F0470-829F-42C3-9EF1-4EEC01DD9A73}" destId="{4D556A40-5431-4055-AE3D-37731D8F9AED}" srcOrd="0" destOrd="0" presId="urn:microsoft.com/office/officeart/2008/layout/VerticalCurvedList"/>
    <dgm:cxn modelId="{147A4A62-9180-47F2-B286-1C3508DF86E1}" type="presParOf" srcId="{A64ECDAE-9762-40F3-8050-A7D2A339FB54}" destId="{C285525D-0608-40F3-B875-FCB296F56181}" srcOrd="5" destOrd="0" presId="urn:microsoft.com/office/officeart/2008/layout/VerticalCurvedList"/>
    <dgm:cxn modelId="{23F4759A-8C4E-4BF2-9638-A243D8BA3CF2}" type="presParOf" srcId="{A64ECDAE-9762-40F3-8050-A7D2A339FB54}" destId="{35BB9F46-5F7F-41FF-86F9-66EA3101C120}" srcOrd="6" destOrd="0" presId="urn:microsoft.com/office/officeart/2008/layout/VerticalCurvedList"/>
    <dgm:cxn modelId="{C9A0BD6E-8C08-4467-9C86-612B74232FCB}" type="presParOf" srcId="{35BB9F46-5F7F-41FF-86F9-66EA3101C120}" destId="{0AFC0337-A094-4E6F-ADC3-86192D44916D}" srcOrd="0" destOrd="0" presId="urn:microsoft.com/office/officeart/2008/layout/VerticalCurvedList"/>
    <dgm:cxn modelId="{8C0D07B9-C17A-4872-AFC8-0416C5F279AF}" type="presParOf" srcId="{A64ECDAE-9762-40F3-8050-A7D2A339FB54}" destId="{6ABFB54C-78EB-4035-AEF4-2CC6CDAEC6BA}" srcOrd="7" destOrd="0" presId="urn:microsoft.com/office/officeart/2008/layout/VerticalCurvedList"/>
    <dgm:cxn modelId="{507D1062-D88B-4E7B-9841-694678CB4C1B}" type="presParOf" srcId="{A64ECDAE-9762-40F3-8050-A7D2A339FB54}" destId="{EAA1D313-E4C2-4C27-84AA-11DBA9C31CC0}" srcOrd="8" destOrd="0" presId="urn:microsoft.com/office/officeart/2008/layout/VerticalCurvedList"/>
    <dgm:cxn modelId="{9FB2F84D-BDCE-4DA4-8FB3-2AADAA45F616}" type="presParOf" srcId="{EAA1D313-E4C2-4C27-84AA-11DBA9C31CC0}" destId="{C860734A-428E-4FAA-A848-A86E63673D4E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9BABCCA-8569-4ABA-B03B-D830CDA9F6D4}" type="doc">
      <dgm:prSet loTypeId="urn:microsoft.com/office/officeart/2008/layout/RadialCluster" loCatId="relationship" qsTypeId="urn:microsoft.com/office/officeart/2005/8/quickstyle/3d2" qsCatId="3D" csTypeId="urn:microsoft.com/office/officeart/2005/8/colors/colorful1#3" csCatId="colorful" phldr="1"/>
      <dgm:spPr/>
      <dgm:t>
        <a:bodyPr/>
        <a:lstStyle/>
        <a:p>
          <a:endParaRPr lang="ru-RU"/>
        </a:p>
      </dgm:t>
    </dgm:pt>
    <dgm:pt modelId="{FB48CFB2-2144-464F-99B0-7B4517BBF385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Доходы бюджета – безвозмездные и безвозвратные поступления денежных средств в бюджет.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AEB99F-186D-4EBF-BBED-2B0E5A5148BE}" type="parTrans" cxnId="{5D4F3C9E-B10F-444A-BA8E-62C311060DBF}">
      <dgm:prSet/>
      <dgm:spPr/>
      <dgm:t>
        <a:bodyPr/>
        <a:lstStyle/>
        <a:p>
          <a:endParaRPr lang="ru-RU"/>
        </a:p>
      </dgm:t>
    </dgm:pt>
    <dgm:pt modelId="{39196133-48A8-43A8-922F-0E3AC7557F38}" type="sibTrans" cxnId="{5D4F3C9E-B10F-444A-BA8E-62C311060DBF}">
      <dgm:prSet/>
      <dgm:spPr/>
      <dgm:t>
        <a:bodyPr/>
        <a:lstStyle/>
        <a:p>
          <a:endParaRPr lang="ru-RU"/>
        </a:p>
      </dgm:t>
    </dgm:pt>
    <dgm:pt modelId="{BF147029-5588-4C67-A975-3EDDF959302B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971819-3A7E-44D6-A607-E41E2CC546CA}" type="parTrans" cxnId="{457702C6-AE99-4C2D-96D9-995BC995E75C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E327513B-1FDF-48E7-9E5A-99220A35E89A}" type="sibTrans" cxnId="{457702C6-AE99-4C2D-96D9-995BC995E75C}">
      <dgm:prSet/>
      <dgm:spPr/>
      <dgm:t>
        <a:bodyPr/>
        <a:lstStyle/>
        <a:p>
          <a:endParaRPr lang="ru-RU"/>
        </a:p>
      </dgm:t>
    </dgm:pt>
    <dgm:pt modelId="{B48DC76A-8C89-4A47-A084-03205D8C4A2A}">
      <dgm:prSet phldrT="[Текст]"/>
      <dgm:spPr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D6328B3-3D5F-410C-9275-2F3B736C0074}" type="parTrans" cxnId="{154E241D-2D22-4E0E-8438-BC731CBD30B3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1847B8B9-2FEB-499A-AACE-A89168127650}" type="sibTrans" cxnId="{154E241D-2D22-4E0E-8438-BC731CBD30B3}">
      <dgm:prSet/>
      <dgm:spPr/>
      <dgm:t>
        <a:bodyPr/>
        <a:lstStyle/>
        <a:p>
          <a:endParaRPr lang="ru-RU"/>
        </a:p>
      </dgm:t>
    </dgm:pt>
    <dgm:pt modelId="{51B0975B-EA65-4A15-BAF2-DB307B86BC96}">
      <dgm:prSet phldrT="[Текст]"/>
      <dgm:spPr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</a:gradFill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BF6DE8-1E0A-4F3F-9C5D-54B1D0FEA649}" type="parTrans" cxnId="{2F7F97AF-1C51-47F7-AED3-20851A7120E9}">
      <dgm:prSet/>
      <dgm:spPr>
        <a:ln w="38100">
          <a:solidFill>
            <a:schemeClr val="accent2">
              <a:lumMod val="75000"/>
            </a:schemeClr>
          </a:solidFill>
        </a:ln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gm:spPr>
      <dgm:t>
        <a:bodyPr/>
        <a:lstStyle/>
        <a:p>
          <a:endParaRPr lang="ru-RU"/>
        </a:p>
      </dgm:t>
    </dgm:pt>
    <dgm:pt modelId="{F5480A95-2FFD-46E9-8288-C8419BA04595}" type="sibTrans" cxnId="{2F7F97AF-1C51-47F7-AED3-20851A7120E9}">
      <dgm:prSet/>
      <dgm:spPr/>
      <dgm:t>
        <a:bodyPr/>
        <a:lstStyle/>
        <a:p>
          <a:endParaRPr lang="ru-RU"/>
        </a:p>
      </dgm:t>
    </dgm:pt>
    <dgm:pt modelId="{4E3CB81D-5BD5-41C8-8D7E-41348F2F94B8}">
      <dgm:prSet/>
      <dgm:spPr/>
      <dgm:t>
        <a:bodyPr/>
        <a:lstStyle/>
        <a:p>
          <a:endParaRPr lang="ru-RU" dirty="0"/>
        </a:p>
      </dgm:t>
    </dgm:pt>
    <dgm:pt modelId="{CB1AFA49-7FFC-4CC1-ABCF-E6C85BDD0CDF}" type="parTrans" cxnId="{353F71E6-1BF3-4808-8C5A-4F3A0A4469B6}">
      <dgm:prSet/>
      <dgm:spPr/>
      <dgm:t>
        <a:bodyPr/>
        <a:lstStyle/>
        <a:p>
          <a:endParaRPr lang="ru-RU"/>
        </a:p>
      </dgm:t>
    </dgm:pt>
    <dgm:pt modelId="{22A13CCC-4F53-4984-919B-DA9857491D50}" type="sibTrans" cxnId="{353F71E6-1BF3-4808-8C5A-4F3A0A4469B6}">
      <dgm:prSet/>
      <dgm:spPr/>
      <dgm:t>
        <a:bodyPr/>
        <a:lstStyle/>
        <a:p>
          <a:endParaRPr lang="ru-RU"/>
        </a:p>
      </dgm:t>
    </dgm:pt>
    <dgm:pt modelId="{EBBCDB51-8D9D-41C5-9512-A7CBCEB26C2A}">
      <dgm:prSet/>
      <dgm:spPr/>
      <dgm:t>
        <a:bodyPr/>
        <a:lstStyle/>
        <a:p>
          <a:endParaRPr lang="ru-RU" dirty="0"/>
        </a:p>
      </dgm:t>
    </dgm:pt>
    <dgm:pt modelId="{88AF2814-A6DF-449B-A708-4AD232106244}" type="parTrans" cxnId="{084B9E86-4CAC-45A9-B370-423FBD730BEC}">
      <dgm:prSet/>
      <dgm:spPr/>
      <dgm:t>
        <a:bodyPr/>
        <a:lstStyle/>
        <a:p>
          <a:endParaRPr lang="ru-RU"/>
        </a:p>
      </dgm:t>
    </dgm:pt>
    <dgm:pt modelId="{4E805DCF-6BEF-46D5-BAEB-4A4B47EA680F}" type="sibTrans" cxnId="{084B9E86-4CAC-45A9-B370-423FBD730BEC}">
      <dgm:prSet/>
      <dgm:spPr/>
      <dgm:t>
        <a:bodyPr/>
        <a:lstStyle/>
        <a:p>
          <a:endParaRPr lang="ru-RU"/>
        </a:p>
      </dgm:t>
    </dgm:pt>
    <dgm:pt modelId="{8B244CFF-22F3-49C3-BAD4-562F5B34DCEA}" type="pres">
      <dgm:prSet presAssocID="{C9BABCCA-8569-4ABA-B03B-D830CDA9F6D4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767A95D3-4209-465C-93E1-7443651645A0}" type="pres">
      <dgm:prSet presAssocID="{FB48CFB2-2144-464F-99B0-7B4517BBF385}" presName="singleCycle" presStyleCnt="0"/>
      <dgm:spPr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ru-RU"/>
        </a:p>
      </dgm:t>
    </dgm:pt>
    <dgm:pt modelId="{55E128A9-086C-4AB0-9BB3-7B78F9CA19C8}" type="pres">
      <dgm:prSet presAssocID="{FB48CFB2-2144-464F-99B0-7B4517BBF385}" presName="singleCenter" presStyleLbl="node1" presStyleIdx="0" presStyleCnt="4" custScaleX="453926" custScaleY="54339" custLinFactNeighborX="472" custLinFactNeighborY="-55169">
        <dgm:presLayoutVars>
          <dgm:chMax val="7"/>
          <dgm:chPref val="7"/>
        </dgm:presLayoutVars>
      </dgm:prSet>
      <dgm:spPr/>
      <dgm:t>
        <a:bodyPr/>
        <a:lstStyle/>
        <a:p>
          <a:endParaRPr lang="ru-RU"/>
        </a:p>
      </dgm:t>
    </dgm:pt>
    <dgm:pt modelId="{2A42BF92-E0CA-4C74-94D9-9AE3F4260038}" type="pres">
      <dgm:prSet presAssocID="{2C971819-3A7E-44D6-A607-E41E2CC546CA}" presName="Name56" presStyleLbl="parChTrans1D2" presStyleIdx="0" presStyleCnt="3"/>
      <dgm:spPr/>
      <dgm:t>
        <a:bodyPr/>
        <a:lstStyle/>
        <a:p>
          <a:endParaRPr lang="ru-RU"/>
        </a:p>
      </dgm:t>
    </dgm:pt>
    <dgm:pt modelId="{A7E70BED-E9F9-4186-91D6-4C4AD5C34513}" type="pres">
      <dgm:prSet presAssocID="{BF147029-5588-4C67-A975-3EDDF959302B}" presName="text0" presStyleLbl="node1" presStyleIdx="1" presStyleCnt="4" custScaleX="235390" custScaleY="75391" custRadScaleRad="112807" custRadScaleInc="-19963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99DAA6-78E7-4C62-AD9F-BB89E1F317A5}" type="pres">
      <dgm:prSet presAssocID="{9D6328B3-3D5F-410C-9275-2F3B736C0074}" presName="Name56" presStyleLbl="parChTrans1D2" presStyleIdx="1" presStyleCnt="3"/>
      <dgm:spPr/>
      <dgm:t>
        <a:bodyPr/>
        <a:lstStyle/>
        <a:p>
          <a:endParaRPr lang="ru-RU"/>
        </a:p>
      </dgm:t>
    </dgm:pt>
    <dgm:pt modelId="{A1F9C609-4FDF-427E-A3A7-017CF8E0D1F8}" type="pres">
      <dgm:prSet presAssocID="{B48DC76A-8C89-4A47-A084-03205D8C4A2A}" presName="text0" presStyleLbl="node1" presStyleIdx="2" presStyleCnt="4" custScaleX="304805" custScaleY="88172" custRadScaleRad="96802" custRadScaleInc="-11296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1427F8-47F7-429E-8B9A-D7AD3446727D}" type="pres">
      <dgm:prSet presAssocID="{30BF6DE8-1E0A-4F3F-9C5D-54B1D0FEA649}" presName="Name56" presStyleLbl="parChTrans1D2" presStyleIdx="2" presStyleCnt="3"/>
      <dgm:spPr/>
      <dgm:t>
        <a:bodyPr/>
        <a:lstStyle/>
        <a:p>
          <a:endParaRPr lang="ru-RU"/>
        </a:p>
      </dgm:t>
    </dgm:pt>
    <dgm:pt modelId="{341F0CCF-4C81-46C6-BAD1-DDC17631079D}" type="pres">
      <dgm:prSet presAssocID="{51B0975B-EA65-4A15-BAF2-DB307B86BC96}" presName="text0" presStyleLbl="node1" presStyleIdx="3" presStyleCnt="4" custScaleX="281728" custScaleY="87686" custRadScaleRad="97200" custRadScaleInc="9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54E241D-2D22-4E0E-8438-BC731CBD30B3}" srcId="{FB48CFB2-2144-464F-99B0-7B4517BBF385}" destId="{B48DC76A-8C89-4A47-A084-03205D8C4A2A}" srcOrd="1" destOrd="0" parTransId="{9D6328B3-3D5F-410C-9275-2F3B736C0074}" sibTransId="{1847B8B9-2FEB-499A-AACE-A89168127650}"/>
    <dgm:cxn modelId="{084B9E86-4CAC-45A9-B370-423FBD730BEC}" srcId="{C9BABCCA-8569-4ABA-B03B-D830CDA9F6D4}" destId="{EBBCDB51-8D9D-41C5-9512-A7CBCEB26C2A}" srcOrd="2" destOrd="0" parTransId="{88AF2814-A6DF-449B-A708-4AD232106244}" sibTransId="{4E805DCF-6BEF-46D5-BAEB-4A4B47EA680F}"/>
    <dgm:cxn modelId="{2F7F97AF-1C51-47F7-AED3-20851A7120E9}" srcId="{FB48CFB2-2144-464F-99B0-7B4517BBF385}" destId="{51B0975B-EA65-4A15-BAF2-DB307B86BC96}" srcOrd="2" destOrd="0" parTransId="{30BF6DE8-1E0A-4F3F-9C5D-54B1D0FEA649}" sibTransId="{F5480A95-2FFD-46E9-8288-C8419BA04595}"/>
    <dgm:cxn modelId="{A51BF9AC-EBC0-406F-A6B5-C9A1E6386131}" type="presOf" srcId="{9D6328B3-3D5F-410C-9275-2F3B736C0074}" destId="{0999DAA6-78E7-4C62-AD9F-BB89E1F317A5}" srcOrd="0" destOrd="0" presId="urn:microsoft.com/office/officeart/2008/layout/RadialCluster"/>
    <dgm:cxn modelId="{8D556FE8-DA7C-4EC2-BF09-3FD8189EF13E}" type="presOf" srcId="{51B0975B-EA65-4A15-BAF2-DB307B86BC96}" destId="{341F0CCF-4C81-46C6-BAD1-DDC17631079D}" srcOrd="0" destOrd="0" presId="urn:microsoft.com/office/officeart/2008/layout/RadialCluster"/>
    <dgm:cxn modelId="{28A29F1D-4B8E-4899-9A78-78B5316EE895}" type="presOf" srcId="{BF147029-5588-4C67-A975-3EDDF959302B}" destId="{A7E70BED-E9F9-4186-91D6-4C4AD5C34513}" srcOrd="0" destOrd="0" presId="urn:microsoft.com/office/officeart/2008/layout/RadialCluster"/>
    <dgm:cxn modelId="{457702C6-AE99-4C2D-96D9-995BC995E75C}" srcId="{FB48CFB2-2144-464F-99B0-7B4517BBF385}" destId="{BF147029-5588-4C67-A975-3EDDF959302B}" srcOrd="0" destOrd="0" parTransId="{2C971819-3A7E-44D6-A607-E41E2CC546CA}" sibTransId="{E327513B-1FDF-48E7-9E5A-99220A35E89A}"/>
    <dgm:cxn modelId="{AA457C13-8E7E-4DCC-9D3E-CD1181F0D4DF}" type="presOf" srcId="{30BF6DE8-1E0A-4F3F-9C5D-54B1D0FEA649}" destId="{BF1427F8-47F7-429E-8B9A-D7AD3446727D}" srcOrd="0" destOrd="0" presId="urn:microsoft.com/office/officeart/2008/layout/RadialCluster"/>
    <dgm:cxn modelId="{4E6C1670-C861-4417-8153-A6A9693E7B52}" type="presOf" srcId="{C9BABCCA-8569-4ABA-B03B-D830CDA9F6D4}" destId="{8B244CFF-22F3-49C3-BAD4-562F5B34DCEA}" srcOrd="0" destOrd="0" presId="urn:microsoft.com/office/officeart/2008/layout/RadialCluster"/>
    <dgm:cxn modelId="{353F71E6-1BF3-4808-8C5A-4F3A0A4469B6}" srcId="{C9BABCCA-8569-4ABA-B03B-D830CDA9F6D4}" destId="{4E3CB81D-5BD5-41C8-8D7E-41348F2F94B8}" srcOrd="1" destOrd="0" parTransId="{CB1AFA49-7FFC-4CC1-ABCF-E6C85BDD0CDF}" sibTransId="{22A13CCC-4F53-4984-919B-DA9857491D50}"/>
    <dgm:cxn modelId="{9C93B1B5-22F2-4C07-BE85-AE28B0B90C42}" type="presOf" srcId="{FB48CFB2-2144-464F-99B0-7B4517BBF385}" destId="{55E128A9-086C-4AB0-9BB3-7B78F9CA19C8}" srcOrd="0" destOrd="0" presId="urn:microsoft.com/office/officeart/2008/layout/RadialCluster"/>
    <dgm:cxn modelId="{BA4AD92F-D1F3-4F24-ADC6-6BCAA2998B04}" type="presOf" srcId="{2C971819-3A7E-44D6-A607-E41E2CC546CA}" destId="{2A42BF92-E0CA-4C74-94D9-9AE3F4260038}" srcOrd="0" destOrd="0" presId="urn:microsoft.com/office/officeart/2008/layout/RadialCluster"/>
    <dgm:cxn modelId="{5D4F3C9E-B10F-444A-BA8E-62C311060DBF}" srcId="{C9BABCCA-8569-4ABA-B03B-D830CDA9F6D4}" destId="{FB48CFB2-2144-464F-99B0-7B4517BBF385}" srcOrd="0" destOrd="0" parTransId="{AAAEB99F-186D-4EBF-BBED-2B0E5A5148BE}" sibTransId="{39196133-48A8-43A8-922F-0E3AC7557F38}"/>
    <dgm:cxn modelId="{D980CB24-5E42-4405-864A-B79FEE98BFAE}" type="presOf" srcId="{B48DC76A-8C89-4A47-A084-03205D8C4A2A}" destId="{A1F9C609-4FDF-427E-A3A7-017CF8E0D1F8}" srcOrd="0" destOrd="0" presId="urn:microsoft.com/office/officeart/2008/layout/RadialCluster"/>
    <dgm:cxn modelId="{F41CAF5E-93DF-4343-B174-2B57F9C0072C}" type="presParOf" srcId="{8B244CFF-22F3-49C3-BAD4-562F5B34DCEA}" destId="{767A95D3-4209-465C-93E1-7443651645A0}" srcOrd="0" destOrd="0" presId="urn:microsoft.com/office/officeart/2008/layout/RadialCluster"/>
    <dgm:cxn modelId="{13C010D8-7694-445F-8984-951CB034E9C1}" type="presParOf" srcId="{767A95D3-4209-465C-93E1-7443651645A0}" destId="{55E128A9-086C-4AB0-9BB3-7B78F9CA19C8}" srcOrd="0" destOrd="0" presId="urn:microsoft.com/office/officeart/2008/layout/RadialCluster"/>
    <dgm:cxn modelId="{A5257C8B-D260-4CA5-A96D-98079AD6F923}" type="presParOf" srcId="{767A95D3-4209-465C-93E1-7443651645A0}" destId="{2A42BF92-E0CA-4C74-94D9-9AE3F4260038}" srcOrd="1" destOrd="0" presId="urn:microsoft.com/office/officeart/2008/layout/RadialCluster"/>
    <dgm:cxn modelId="{159DBA63-DAFF-494A-887A-06E683C09CA2}" type="presParOf" srcId="{767A95D3-4209-465C-93E1-7443651645A0}" destId="{A7E70BED-E9F9-4186-91D6-4C4AD5C34513}" srcOrd="2" destOrd="0" presId="urn:microsoft.com/office/officeart/2008/layout/RadialCluster"/>
    <dgm:cxn modelId="{7DDE3BEF-E78F-47DA-91CE-6CE429C26F96}" type="presParOf" srcId="{767A95D3-4209-465C-93E1-7443651645A0}" destId="{0999DAA6-78E7-4C62-AD9F-BB89E1F317A5}" srcOrd="3" destOrd="0" presId="urn:microsoft.com/office/officeart/2008/layout/RadialCluster"/>
    <dgm:cxn modelId="{72D3DEDD-2C7D-414E-9EB6-923D480FEDF6}" type="presParOf" srcId="{767A95D3-4209-465C-93E1-7443651645A0}" destId="{A1F9C609-4FDF-427E-A3A7-017CF8E0D1F8}" srcOrd="4" destOrd="0" presId="urn:microsoft.com/office/officeart/2008/layout/RadialCluster"/>
    <dgm:cxn modelId="{925C0642-0804-4853-9FFE-880A42E9AD70}" type="presParOf" srcId="{767A95D3-4209-465C-93E1-7443651645A0}" destId="{BF1427F8-47F7-429E-8B9A-D7AD3446727D}" srcOrd="5" destOrd="0" presId="urn:microsoft.com/office/officeart/2008/layout/RadialCluster"/>
    <dgm:cxn modelId="{EA9ECD4A-FEAC-47E4-8380-459352C9FA7F}" type="presParOf" srcId="{767A95D3-4209-465C-93E1-7443651645A0}" destId="{341F0CCF-4C81-46C6-BAD1-DDC17631079D}" srcOrd="6" destOrd="0" presId="urn:microsoft.com/office/officeart/2008/layout/RadialCluster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E373341-D295-47A1-8C65-26E2CF4B2E66}" type="doc">
      <dgm:prSet loTypeId="urn:microsoft.com/office/officeart/2005/8/layout/vList5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58D16D0C-DA3B-4419-AF3F-ADEEEC99AB19}">
      <dgm:prSet phldrT="[Текст]"/>
      <dgm:spPr/>
      <dgm:t>
        <a:bodyPr/>
        <a:lstStyle/>
        <a:p>
          <a:r>
            <a:rPr lang="ru-RU" b="1" dirty="0" smtClean="0"/>
            <a:t>Дотации</a:t>
          </a:r>
          <a:endParaRPr lang="ru-RU" b="1" dirty="0"/>
        </a:p>
      </dgm:t>
    </dgm:pt>
    <dgm:pt modelId="{29FC8F8C-75D4-43AA-A9FC-222A965A9F92}" type="parTrans" cxnId="{DDF5859B-3E49-4078-B29C-59CCBB38D14B}">
      <dgm:prSet/>
      <dgm:spPr/>
      <dgm:t>
        <a:bodyPr/>
        <a:lstStyle/>
        <a:p>
          <a:endParaRPr lang="ru-RU"/>
        </a:p>
      </dgm:t>
    </dgm:pt>
    <dgm:pt modelId="{A288153F-EF40-4030-AE38-9D2862A06144}" type="sibTrans" cxnId="{DDF5859B-3E49-4078-B29C-59CCBB38D14B}">
      <dgm:prSet/>
      <dgm:spPr/>
      <dgm:t>
        <a:bodyPr/>
        <a:lstStyle/>
        <a:p>
          <a:endParaRPr lang="ru-RU"/>
        </a:p>
      </dgm:t>
    </dgm:pt>
    <dgm:pt modelId="{B431F2B6-0F67-4BBF-9A8D-8458E1325A9B}">
      <dgm:prSet phldrT="[Текст]"/>
      <dgm:spPr/>
      <dgm:t>
        <a:bodyPr/>
        <a:lstStyle/>
        <a:p>
          <a:r>
            <a:rPr lang="ru-RU" b="1" dirty="0" smtClean="0"/>
            <a:t>Субсидии</a:t>
          </a:r>
          <a:endParaRPr lang="ru-RU" b="1" dirty="0"/>
        </a:p>
      </dgm:t>
    </dgm:pt>
    <dgm:pt modelId="{4E8FCFA1-3C1A-4453-9866-09CB72C8BB86}" type="parTrans" cxnId="{E0FF82CD-CC83-4643-ADB3-DD7094DA811B}">
      <dgm:prSet/>
      <dgm:spPr/>
      <dgm:t>
        <a:bodyPr/>
        <a:lstStyle/>
        <a:p>
          <a:endParaRPr lang="ru-RU"/>
        </a:p>
      </dgm:t>
    </dgm:pt>
    <dgm:pt modelId="{9DC2A413-388D-4B4E-B71E-BB741DBC7CFE}" type="sibTrans" cxnId="{E0FF82CD-CC83-4643-ADB3-DD7094DA811B}">
      <dgm:prSet/>
      <dgm:spPr/>
      <dgm:t>
        <a:bodyPr/>
        <a:lstStyle/>
        <a:p>
          <a:endParaRPr lang="ru-RU"/>
        </a:p>
      </dgm:t>
    </dgm:pt>
    <dgm:pt modelId="{4F30B16D-B4A2-44E4-B559-E6B0336DA3D9}">
      <dgm:prSet phldrT="[Текст]"/>
      <dgm:spPr/>
      <dgm:t>
        <a:bodyPr/>
        <a:lstStyle/>
        <a:p>
          <a:r>
            <a:rPr lang="ru-RU" b="1" dirty="0" smtClean="0"/>
            <a:t>Субвенции</a:t>
          </a:r>
          <a:endParaRPr lang="ru-RU" b="1" dirty="0"/>
        </a:p>
      </dgm:t>
    </dgm:pt>
    <dgm:pt modelId="{F9B61168-7923-4891-B601-EC0476F377B6}" type="parTrans" cxnId="{A16AB35C-EE49-4201-BCA9-ACCE255491B6}">
      <dgm:prSet/>
      <dgm:spPr/>
      <dgm:t>
        <a:bodyPr/>
        <a:lstStyle/>
        <a:p>
          <a:endParaRPr lang="ru-RU"/>
        </a:p>
      </dgm:t>
    </dgm:pt>
    <dgm:pt modelId="{51C11522-BEC7-413D-81EC-D98641891B8E}" type="sibTrans" cxnId="{A16AB35C-EE49-4201-BCA9-ACCE255491B6}">
      <dgm:prSet/>
      <dgm:spPr/>
      <dgm:t>
        <a:bodyPr/>
        <a:lstStyle/>
        <a:p>
          <a:endParaRPr lang="ru-RU"/>
        </a:p>
      </dgm:t>
    </dgm:pt>
    <dgm:pt modelId="{A3287364-F947-435B-B230-EC1799C91801}">
      <dgm:prSet phldrT="[Текст]" custT="1"/>
      <dgm:spPr/>
      <dgm:t>
        <a:bodyPr/>
        <a:lstStyle/>
        <a:p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 </a:t>
          </a:r>
          <a:r>
            <a:rPr lang="ru-RU" sz="1800" b="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subvenire</a:t>
          </a:r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приходить на помощь</a:t>
          </a:r>
          <a:endParaRPr lang="ru-R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154DAB9-0BDA-4BD8-8B11-8EBA61545AB2}" type="parTrans" cxnId="{FBDC9B12-F1C3-48AD-9952-0E4C29DC16FA}">
      <dgm:prSet/>
      <dgm:spPr/>
      <dgm:t>
        <a:bodyPr/>
        <a:lstStyle/>
        <a:p>
          <a:endParaRPr lang="ru-RU"/>
        </a:p>
      </dgm:t>
    </dgm:pt>
    <dgm:pt modelId="{E6B67C07-167D-4A0E-BF3E-E1561A00CAD7}" type="sibTrans" cxnId="{FBDC9B12-F1C3-48AD-9952-0E4C29DC16FA}">
      <dgm:prSet/>
      <dgm:spPr/>
      <dgm:t>
        <a:bodyPr/>
        <a:lstStyle/>
        <a:p>
          <a:endParaRPr lang="ru-RU"/>
        </a:p>
      </dgm:t>
    </dgm:pt>
    <dgm:pt modelId="{056F5AB8-9169-4763-90A3-14DCE35B8A6E}">
      <dgm:prSet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на безвозмездной и безвозвратной основе без определения конкретной цели их использования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0794D4-24A6-46D5-A050-641ACD063897}" type="sibTrans" cxnId="{3327DC68-C227-4D39-893A-34EC93D9D1B1}">
      <dgm:prSet/>
      <dgm:spPr/>
      <dgm:t>
        <a:bodyPr/>
        <a:lstStyle/>
        <a:p>
          <a:endParaRPr lang="ru-RU"/>
        </a:p>
      </dgm:t>
    </dgm:pt>
    <dgm:pt modelId="{8DB0243A-1468-405A-AE4D-34FFC1E73CA6}" type="parTrans" cxnId="{3327DC68-C227-4D39-893A-34EC93D9D1B1}">
      <dgm:prSet/>
      <dgm:spPr/>
      <dgm:t>
        <a:bodyPr/>
        <a:lstStyle/>
        <a:p>
          <a:endParaRPr lang="ru-RU"/>
        </a:p>
      </dgm:t>
    </dgm:pt>
    <dgm:pt modelId="{1552A9F2-B1D2-4D4D-B1AC-87DEBA3A8165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dotatio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дар, пожертвование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9ED854-1418-4708-8E5B-83B93E6C9794}" type="sibTrans" cxnId="{C992D653-F7E1-498F-B2E9-7D988D4B71C8}">
      <dgm:prSet/>
      <dgm:spPr/>
      <dgm:t>
        <a:bodyPr/>
        <a:lstStyle/>
        <a:p>
          <a:endParaRPr lang="ru-RU"/>
        </a:p>
      </dgm:t>
    </dgm:pt>
    <dgm:pt modelId="{DABF42CA-47C6-43C3-BBE8-973CD26B9294}" type="parTrans" cxnId="{C992D653-F7E1-498F-B2E9-7D988D4B71C8}">
      <dgm:prSet/>
      <dgm:spPr/>
      <dgm:t>
        <a:bodyPr/>
        <a:lstStyle/>
        <a:p>
          <a:endParaRPr lang="ru-RU"/>
        </a:p>
      </dgm:t>
    </dgm:pt>
    <dgm:pt modelId="{849ACAA9-61E4-4BD4-97CD-026733A2753F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subsidium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помощь, поддержка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EDE196-D597-47AA-B679-07CD0130E946}" type="sibTrans" cxnId="{E51A6C8E-5D15-4161-9650-7BE801EB82CC}">
      <dgm:prSet/>
      <dgm:spPr/>
      <dgm:t>
        <a:bodyPr/>
        <a:lstStyle/>
        <a:p>
          <a:endParaRPr lang="ru-RU"/>
        </a:p>
      </dgm:t>
    </dgm:pt>
    <dgm:pt modelId="{8913511C-C933-4A6C-B841-29011F73F1F4}" type="parTrans" cxnId="{E51A6C8E-5D15-4161-9650-7BE801EB82CC}">
      <dgm:prSet/>
      <dgm:spPr/>
      <dgm:t>
        <a:bodyPr/>
        <a:lstStyle/>
        <a:p>
          <a:endParaRPr lang="ru-RU"/>
        </a:p>
      </dgm:t>
    </dgm:pt>
    <dgm:pt modelId="{3F97DA70-34C3-40C0-B518-9B0014043ED4}">
      <dgm:prSet phldrT="[Текст]" custT="1"/>
      <dgm:spPr/>
      <dgm:t>
        <a:bodyPr/>
        <a:lstStyle/>
        <a:p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софинансирования расходных обязательств нижестоящего бюджета</a:t>
          </a: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6814D-94D7-457B-A9A1-4D9F9EF4EA21}" type="parTrans" cxnId="{AD840034-C344-44AD-AFF2-37A417FCF015}">
      <dgm:prSet/>
      <dgm:spPr/>
      <dgm:t>
        <a:bodyPr/>
        <a:lstStyle/>
        <a:p>
          <a:endParaRPr lang="ru-RU"/>
        </a:p>
      </dgm:t>
    </dgm:pt>
    <dgm:pt modelId="{9C55DD54-885B-4A81-8920-03ACB0A541AE}" type="sibTrans" cxnId="{AD840034-C344-44AD-AFF2-37A417FCF015}">
      <dgm:prSet/>
      <dgm:spPr/>
      <dgm:t>
        <a:bodyPr/>
        <a:lstStyle/>
        <a:p>
          <a:endParaRPr lang="ru-RU"/>
        </a:p>
      </dgm:t>
    </dgm:pt>
    <dgm:pt modelId="{2F3D4E1A-2D69-4FB2-9EE2-97829F856E22}">
      <dgm:prSet custT="1"/>
      <dgm:spPr/>
      <dgm:t>
        <a:bodyPr/>
        <a:lstStyle/>
        <a:p>
          <a:r>
            <a:rPr lang="ru-RU" sz="1800" b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финансового обеспечения расходных обязательств муниципальных образований, возникающих при выполнении государственных полномочий, переданных для осуществления органам местного самоуправления в установленном порядке </a:t>
          </a:r>
          <a:endParaRPr lang="ru-RU" sz="18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551CFE-DCC1-4ED6-98F9-95B20A3884A9}" type="parTrans" cxnId="{E4975113-1719-49E1-8F46-12E50F759833}">
      <dgm:prSet/>
      <dgm:spPr/>
      <dgm:t>
        <a:bodyPr/>
        <a:lstStyle/>
        <a:p>
          <a:endParaRPr lang="ru-RU"/>
        </a:p>
      </dgm:t>
    </dgm:pt>
    <dgm:pt modelId="{92E5D36C-B79C-4C5F-B0CC-B050293B2C15}" type="sibTrans" cxnId="{E4975113-1719-49E1-8F46-12E50F759833}">
      <dgm:prSet/>
      <dgm:spPr/>
      <dgm:t>
        <a:bodyPr/>
        <a:lstStyle/>
        <a:p>
          <a:endParaRPr lang="ru-RU"/>
        </a:p>
      </dgm:t>
    </dgm:pt>
    <dgm:pt modelId="{53ACB734-D62F-4CBF-BC0E-9B0C313322B8}">
      <dgm:prSet custT="1"/>
      <dgm:spPr/>
      <dgm:t>
        <a:bodyPr/>
        <a:lstStyle/>
        <a:p>
          <a:endParaRPr lang="ru-RU" sz="1200" b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458F81-27F4-4E13-9106-1832A6BB1B0A}" type="parTrans" cxnId="{FBF12983-9B87-47D9-A0F9-58175D3AEE36}">
      <dgm:prSet/>
      <dgm:spPr/>
      <dgm:t>
        <a:bodyPr/>
        <a:lstStyle/>
        <a:p>
          <a:endParaRPr lang="ru-RU"/>
        </a:p>
      </dgm:t>
    </dgm:pt>
    <dgm:pt modelId="{BF1381E6-5B38-4B62-8156-3DADED2AED5E}" type="sibTrans" cxnId="{FBF12983-9B87-47D9-A0F9-58175D3AEE36}">
      <dgm:prSet/>
      <dgm:spPr/>
      <dgm:t>
        <a:bodyPr/>
        <a:lstStyle/>
        <a:p>
          <a:endParaRPr lang="ru-RU"/>
        </a:p>
      </dgm:t>
    </dgm:pt>
    <dgm:pt modelId="{05F0FCB0-221B-440B-AA06-4EC1938B35A6}" type="pres">
      <dgm:prSet presAssocID="{1E373341-D295-47A1-8C65-26E2CF4B2E6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A65EA3-EF9C-4861-8F94-D27FC8C43775}" type="pres">
      <dgm:prSet presAssocID="{58D16D0C-DA3B-4419-AF3F-ADEEEC99AB19}" presName="linNode" presStyleCnt="0"/>
      <dgm:spPr/>
    </dgm:pt>
    <dgm:pt modelId="{49DBD5E1-F63E-43FD-8E89-8196BD86CF53}" type="pres">
      <dgm:prSet presAssocID="{58D16D0C-DA3B-4419-AF3F-ADEEEC99AB19}" presName="parentText" presStyleLbl="node1" presStyleIdx="0" presStyleCnt="3" custScaleX="55553" custScaleY="78399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F03362-CAB1-45A9-90CE-381CA375E281}" type="pres">
      <dgm:prSet presAssocID="{58D16D0C-DA3B-4419-AF3F-ADEEEC99AB19}" presName="descendantText" presStyleLbl="alignAccFollowNode1" presStyleIdx="0" presStyleCnt="3" custScaleX="120201" custScaleY="8365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43422-B621-4BBE-ABED-74220C7D57A8}" type="pres">
      <dgm:prSet presAssocID="{A288153F-EF40-4030-AE38-9D2862A06144}" presName="sp" presStyleCnt="0"/>
      <dgm:spPr/>
    </dgm:pt>
    <dgm:pt modelId="{3DCA97F8-A28D-4355-8410-A0750325D310}" type="pres">
      <dgm:prSet presAssocID="{B431F2B6-0F67-4BBF-9A8D-8458E1325A9B}" presName="linNode" presStyleCnt="0"/>
      <dgm:spPr/>
    </dgm:pt>
    <dgm:pt modelId="{FBD321A5-96D0-4687-BF5A-EB858C6F3F69}" type="pres">
      <dgm:prSet presAssocID="{B431F2B6-0F67-4BBF-9A8D-8458E1325A9B}" presName="parentText" presStyleLbl="node1" presStyleIdx="1" presStyleCnt="3" custScaleX="55553" custScaleY="7870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AAFB0-1911-4F08-A980-AED0BE91F2E0}" type="pres">
      <dgm:prSet presAssocID="{B431F2B6-0F67-4BBF-9A8D-8458E1325A9B}" presName="descendantText" presStyleLbl="alignAccFollowNode1" presStyleIdx="1" presStyleCnt="3" custScaleX="119906" custScaleY="838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0C2A7E0-02B5-40E0-BB01-C2752EFD043F}" type="pres">
      <dgm:prSet presAssocID="{9DC2A413-388D-4B4E-B71E-BB741DBC7CFE}" presName="sp" presStyleCnt="0"/>
      <dgm:spPr/>
    </dgm:pt>
    <dgm:pt modelId="{5560917F-9217-4130-9E2C-D2A9DC89B417}" type="pres">
      <dgm:prSet presAssocID="{4F30B16D-B4A2-44E4-B559-E6B0336DA3D9}" presName="linNode" presStyleCnt="0"/>
      <dgm:spPr/>
    </dgm:pt>
    <dgm:pt modelId="{E6A90D33-645B-47EF-8721-11D0115FDFB0}" type="pres">
      <dgm:prSet presAssocID="{4F30B16D-B4A2-44E4-B559-E6B0336DA3D9}" presName="parentText" presStyleLbl="node1" presStyleIdx="2" presStyleCnt="3" custScaleX="55553" custScaleY="1003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F7A7AC8-18C6-4FC1-9E7D-F0C8F0C3FEA8}" type="pres">
      <dgm:prSet presAssocID="{4F30B16D-B4A2-44E4-B559-E6B0336DA3D9}" presName="descendantText" presStyleLbl="alignAccFollowNode1" presStyleIdx="2" presStyleCnt="3" custScaleX="120054" custScaleY="109743" custLinFactNeighborX="-1697" custLinFactNeighborY="-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DF5859B-3E49-4078-B29C-59CCBB38D14B}" srcId="{1E373341-D295-47A1-8C65-26E2CF4B2E66}" destId="{58D16D0C-DA3B-4419-AF3F-ADEEEC99AB19}" srcOrd="0" destOrd="0" parTransId="{29FC8F8C-75D4-43AA-A9FC-222A965A9F92}" sibTransId="{A288153F-EF40-4030-AE38-9D2862A06144}"/>
    <dgm:cxn modelId="{C4B0F8ED-F73C-4D21-8481-19E30837039E}" type="presOf" srcId="{A3287364-F947-435B-B230-EC1799C91801}" destId="{2F7A7AC8-18C6-4FC1-9E7D-F0C8F0C3FEA8}" srcOrd="0" destOrd="0" presId="urn:microsoft.com/office/officeart/2005/8/layout/vList5"/>
    <dgm:cxn modelId="{E0FF82CD-CC83-4643-ADB3-DD7094DA811B}" srcId="{1E373341-D295-47A1-8C65-26E2CF4B2E66}" destId="{B431F2B6-0F67-4BBF-9A8D-8458E1325A9B}" srcOrd="1" destOrd="0" parTransId="{4E8FCFA1-3C1A-4453-9866-09CB72C8BB86}" sibTransId="{9DC2A413-388D-4B4E-B71E-BB741DBC7CFE}"/>
    <dgm:cxn modelId="{CDB2D3B8-77D8-451C-A553-8A28DDAC062C}" type="presOf" srcId="{4F30B16D-B4A2-44E4-B559-E6B0336DA3D9}" destId="{E6A90D33-645B-47EF-8721-11D0115FDFB0}" srcOrd="0" destOrd="0" presId="urn:microsoft.com/office/officeart/2005/8/layout/vList5"/>
    <dgm:cxn modelId="{051A2D9B-5A76-43CF-8717-B93E27E71B76}" type="presOf" srcId="{B431F2B6-0F67-4BBF-9A8D-8458E1325A9B}" destId="{FBD321A5-96D0-4687-BF5A-EB858C6F3F69}" srcOrd="0" destOrd="0" presId="urn:microsoft.com/office/officeart/2005/8/layout/vList5"/>
    <dgm:cxn modelId="{59AA7DD9-77D5-4E75-B7D4-C1002B14359B}" type="presOf" srcId="{1E373341-D295-47A1-8C65-26E2CF4B2E66}" destId="{05F0FCB0-221B-440B-AA06-4EC1938B35A6}" srcOrd="0" destOrd="0" presId="urn:microsoft.com/office/officeart/2005/8/layout/vList5"/>
    <dgm:cxn modelId="{1BB6421A-97BE-4D62-9E37-7E300A893ACC}" type="presOf" srcId="{056F5AB8-9169-4763-90A3-14DCE35B8A6E}" destId="{C5F03362-CAB1-45A9-90CE-381CA375E281}" srcOrd="0" destOrd="1" presId="urn:microsoft.com/office/officeart/2005/8/layout/vList5"/>
    <dgm:cxn modelId="{3327DC68-C227-4D39-893A-34EC93D9D1B1}" srcId="{58D16D0C-DA3B-4419-AF3F-ADEEEC99AB19}" destId="{056F5AB8-9169-4763-90A3-14DCE35B8A6E}" srcOrd="1" destOrd="0" parTransId="{8DB0243A-1468-405A-AE4D-34FFC1E73CA6}" sibTransId="{4C0794D4-24A6-46D5-A050-641ACD063897}"/>
    <dgm:cxn modelId="{A16AB35C-EE49-4201-BCA9-ACCE255491B6}" srcId="{1E373341-D295-47A1-8C65-26E2CF4B2E66}" destId="{4F30B16D-B4A2-44E4-B559-E6B0336DA3D9}" srcOrd="2" destOrd="0" parTransId="{F9B61168-7923-4891-B601-EC0476F377B6}" sibTransId="{51C11522-BEC7-413D-81EC-D98641891B8E}"/>
    <dgm:cxn modelId="{52C5F837-7F78-444D-B6E8-5B2D1EDE0078}" type="presOf" srcId="{1552A9F2-B1D2-4D4D-B1AC-87DEBA3A8165}" destId="{C5F03362-CAB1-45A9-90CE-381CA375E281}" srcOrd="0" destOrd="0" presId="urn:microsoft.com/office/officeart/2005/8/layout/vList5"/>
    <dgm:cxn modelId="{693D7931-6DF8-4A2A-84E5-1BFB9610D090}" type="presOf" srcId="{53ACB734-D62F-4CBF-BC0E-9B0C313322B8}" destId="{2F7A7AC8-18C6-4FC1-9E7D-F0C8F0C3FEA8}" srcOrd="0" destOrd="2" presId="urn:microsoft.com/office/officeart/2005/8/layout/vList5"/>
    <dgm:cxn modelId="{E4975113-1719-49E1-8F46-12E50F759833}" srcId="{4F30B16D-B4A2-44E4-B559-E6B0336DA3D9}" destId="{2F3D4E1A-2D69-4FB2-9EE2-97829F856E22}" srcOrd="1" destOrd="0" parTransId="{12551CFE-DCC1-4ED6-98F9-95B20A3884A9}" sibTransId="{92E5D36C-B79C-4C5F-B0CC-B050293B2C15}"/>
    <dgm:cxn modelId="{22775A53-E433-4D94-8EC4-E0BC1614800B}" type="presOf" srcId="{2F3D4E1A-2D69-4FB2-9EE2-97829F856E22}" destId="{2F7A7AC8-18C6-4FC1-9E7D-F0C8F0C3FEA8}" srcOrd="0" destOrd="1" presId="urn:microsoft.com/office/officeart/2005/8/layout/vList5"/>
    <dgm:cxn modelId="{E51A6C8E-5D15-4161-9650-7BE801EB82CC}" srcId="{B431F2B6-0F67-4BBF-9A8D-8458E1325A9B}" destId="{849ACAA9-61E4-4BD4-97CD-026733A2753F}" srcOrd="0" destOrd="0" parTransId="{8913511C-C933-4A6C-B841-29011F73F1F4}" sibTransId="{50EDE196-D597-47AA-B679-07CD0130E946}"/>
    <dgm:cxn modelId="{D5C84CAA-1241-4BBE-8A3E-6F9AE351B7C7}" type="presOf" srcId="{849ACAA9-61E4-4BD4-97CD-026733A2753F}" destId="{FA9AAFB0-1911-4F08-A980-AED0BE91F2E0}" srcOrd="0" destOrd="0" presId="urn:microsoft.com/office/officeart/2005/8/layout/vList5"/>
    <dgm:cxn modelId="{E8A2464E-43B9-4329-A96A-61743835E236}" type="presOf" srcId="{58D16D0C-DA3B-4419-AF3F-ADEEEC99AB19}" destId="{49DBD5E1-F63E-43FD-8E89-8196BD86CF53}" srcOrd="0" destOrd="0" presId="urn:microsoft.com/office/officeart/2005/8/layout/vList5"/>
    <dgm:cxn modelId="{5366E142-9124-4095-B997-E9667DF80291}" type="presOf" srcId="{3F97DA70-34C3-40C0-B518-9B0014043ED4}" destId="{FA9AAFB0-1911-4F08-A980-AED0BE91F2E0}" srcOrd="0" destOrd="1" presId="urn:microsoft.com/office/officeart/2005/8/layout/vList5"/>
    <dgm:cxn modelId="{AD840034-C344-44AD-AFF2-37A417FCF015}" srcId="{B431F2B6-0F67-4BBF-9A8D-8458E1325A9B}" destId="{3F97DA70-34C3-40C0-B518-9B0014043ED4}" srcOrd="1" destOrd="0" parTransId="{38C6814D-94D7-457B-A9A1-4D9F9EF4EA21}" sibTransId="{9C55DD54-885B-4A81-8920-03ACB0A541AE}"/>
    <dgm:cxn modelId="{C992D653-F7E1-498F-B2E9-7D988D4B71C8}" srcId="{58D16D0C-DA3B-4419-AF3F-ADEEEC99AB19}" destId="{1552A9F2-B1D2-4D4D-B1AC-87DEBA3A8165}" srcOrd="0" destOrd="0" parTransId="{DABF42CA-47C6-43C3-BBE8-973CD26B9294}" sibTransId="{6D9ED854-1418-4708-8E5B-83B93E6C9794}"/>
    <dgm:cxn modelId="{FBDC9B12-F1C3-48AD-9952-0E4C29DC16FA}" srcId="{4F30B16D-B4A2-44E4-B559-E6B0336DA3D9}" destId="{A3287364-F947-435B-B230-EC1799C91801}" srcOrd="0" destOrd="0" parTransId="{9154DAB9-0BDA-4BD8-8B11-8EBA61545AB2}" sibTransId="{E6B67C07-167D-4A0E-BF3E-E1561A00CAD7}"/>
    <dgm:cxn modelId="{FBF12983-9B87-47D9-A0F9-58175D3AEE36}" srcId="{4F30B16D-B4A2-44E4-B559-E6B0336DA3D9}" destId="{53ACB734-D62F-4CBF-BC0E-9B0C313322B8}" srcOrd="2" destOrd="0" parTransId="{E4458F81-27F4-4E13-9106-1832A6BB1B0A}" sibTransId="{BF1381E6-5B38-4B62-8156-3DADED2AED5E}"/>
    <dgm:cxn modelId="{F8F36079-DBF6-49FF-BEB9-4A1F394FAE48}" type="presParOf" srcId="{05F0FCB0-221B-440B-AA06-4EC1938B35A6}" destId="{4EA65EA3-EF9C-4861-8F94-D27FC8C43775}" srcOrd="0" destOrd="0" presId="urn:microsoft.com/office/officeart/2005/8/layout/vList5"/>
    <dgm:cxn modelId="{BD1E901B-5DDF-4EC3-B6A6-59E73C3AAB6B}" type="presParOf" srcId="{4EA65EA3-EF9C-4861-8F94-D27FC8C43775}" destId="{49DBD5E1-F63E-43FD-8E89-8196BD86CF53}" srcOrd="0" destOrd="0" presId="urn:microsoft.com/office/officeart/2005/8/layout/vList5"/>
    <dgm:cxn modelId="{2BC69BE4-F0D6-4690-B010-4C17022C9BB4}" type="presParOf" srcId="{4EA65EA3-EF9C-4861-8F94-D27FC8C43775}" destId="{C5F03362-CAB1-45A9-90CE-381CA375E281}" srcOrd="1" destOrd="0" presId="urn:microsoft.com/office/officeart/2005/8/layout/vList5"/>
    <dgm:cxn modelId="{2FA4D639-07B9-47A5-A709-60723917C82E}" type="presParOf" srcId="{05F0FCB0-221B-440B-AA06-4EC1938B35A6}" destId="{24C43422-B621-4BBE-ABED-74220C7D57A8}" srcOrd="1" destOrd="0" presId="urn:microsoft.com/office/officeart/2005/8/layout/vList5"/>
    <dgm:cxn modelId="{DA0FD8D7-3159-4B48-A149-5F634D5C55B1}" type="presParOf" srcId="{05F0FCB0-221B-440B-AA06-4EC1938B35A6}" destId="{3DCA97F8-A28D-4355-8410-A0750325D310}" srcOrd="2" destOrd="0" presId="urn:microsoft.com/office/officeart/2005/8/layout/vList5"/>
    <dgm:cxn modelId="{2B12F856-B0F3-47D6-B616-4A95B2A1D14F}" type="presParOf" srcId="{3DCA97F8-A28D-4355-8410-A0750325D310}" destId="{FBD321A5-96D0-4687-BF5A-EB858C6F3F69}" srcOrd="0" destOrd="0" presId="urn:microsoft.com/office/officeart/2005/8/layout/vList5"/>
    <dgm:cxn modelId="{E508C157-1BCF-43CF-8CC1-12A229D302E2}" type="presParOf" srcId="{3DCA97F8-A28D-4355-8410-A0750325D310}" destId="{FA9AAFB0-1911-4F08-A980-AED0BE91F2E0}" srcOrd="1" destOrd="0" presId="urn:microsoft.com/office/officeart/2005/8/layout/vList5"/>
    <dgm:cxn modelId="{ACAC83AE-D1B9-4601-B461-70DEFA6150DA}" type="presParOf" srcId="{05F0FCB0-221B-440B-AA06-4EC1938B35A6}" destId="{80C2A7E0-02B5-40E0-BB01-C2752EFD043F}" srcOrd="3" destOrd="0" presId="urn:microsoft.com/office/officeart/2005/8/layout/vList5"/>
    <dgm:cxn modelId="{943CB6AB-0F8A-40CA-92E4-F4B66A457334}" type="presParOf" srcId="{05F0FCB0-221B-440B-AA06-4EC1938B35A6}" destId="{5560917F-9217-4130-9E2C-D2A9DC89B417}" srcOrd="4" destOrd="0" presId="urn:microsoft.com/office/officeart/2005/8/layout/vList5"/>
    <dgm:cxn modelId="{8FC60915-F603-4CB2-B6B3-EE2352175E26}" type="presParOf" srcId="{5560917F-9217-4130-9E2C-D2A9DC89B417}" destId="{E6A90D33-645B-47EF-8721-11D0115FDFB0}" srcOrd="0" destOrd="0" presId="urn:microsoft.com/office/officeart/2005/8/layout/vList5"/>
    <dgm:cxn modelId="{6A5BA6AC-385D-44E5-8892-F6CBE71A105B}" type="presParOf" srcId="{5560917F-9217-4130-9E2C-D2A9DC89B417}" destId="{2F7A7AC8-18C6-4FC1-9E7D-F0C8F0C3FEA8}" srcOrd="1" destOrd="0" presId="urn:microsoft.com/office/officeart/2005/8/layout/vList5"/>
  </dgm:cxnLst>
  <dgm:bg>
    <a:noFill/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C9518E1-12EB-4B3C-8B5F-D974E14EFB87}">
      <dsp:nvSpPr>
        <dsp:cNvPr id="0" name=""/>
        <dsp:cNvSpPr/>
      </dsp:nvSpPr>
      <dsp:spPr>
        <a:xfrm>
          <a:off x="-5536260" y="-847605"/>
          <a:ext cx="6591755" cy="6591755"/>
        </a:xfrm>
        <a:prstGeom prst="blockArc">
          <a:avLst>
            <a:gd name="adj1" fmla="val 18900000"/>
            <a:gd name="adj2" fmla="val 2700000"/>
            <a:gd name="adj3" fmla="val 328"/>
          </a:avLst>
        </a:prstGeom>
        <a:noFill/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44B001-A17A-4B8C-9581-5FC16B84669E}">
      <dsp:nvSpPr>
        <dsp:cNvPr id="0" name=""/>
        <dsp:cNvSpPr/>
      </dsp:nvSpPr>
      <dsp:spPr>
        <a:xfrm>
          <a:off x="552546" y="282040"/>
          <a:ext cx="7155982" cy="942095"/>
        </a:xfrm>
        <a:prstGeom prst="rect">
          <a:avLst/>
        </a:prstGeom>
        <a:gradFill rotWithShape="0">
          <a:gsLst>
            <a:gs pos="55040">
              <a:srgbClr val="BC3835"/>
            </a:gs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Обязательное  опубликование  в  средствах  массовой  информации утвержденных бюджетов и отчетов об их исполнении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546" y="282040"/>
        <a:ext cx="7155982" cy="942095"/>
      </dsp:txXfrm>
    </dsp:sp>
    <dsp:sp modelId="{89611791-A850-4B89-89EB-5C21F0941E7C}">
      <dsp:nvSpPr>
        <dsp:cNvPr id="0" name=""/>
        <dsp:cNvSpPr/>
      </dsp:nvSpPr>
      <dsp:spPr>
        <a:xfrm>
          <a:off x="81743" y="282285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6B8FCFB-CF53-4F5C-A7F0-C7F64F465CC0}">
      <dsp:nvSpPr>
        <dsp:cNvPr id="0" name=""/>
        <dsp:cNvSpPr/>
      </dsp:nvSpPr>
      <dsp:spPr>
        <a:xfrm>
          <a:off x="984421" y="1506568"/>
          <a:ext cx="6724107" cy="753284"/>
        </a:xfrm>
        <a:prstGeom prst="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50800" rIns="50800" bIns="508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Доступность иных сведений о бюджетах 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4421" y="1506568"/>
        <a:ext cx="6724107" cy="753284"/>
      </dsp:txXfrm>
    </dsp:sp>
    <dsp:sp modelId="{4D556A40-5431-4055-AE3D-37731D8F9AED}">
      <dsp:nvSpPr>
        <dsp:cNvPr id="0" name=""/>
        <dsp:cNvSpPr/>
      </dsp:nvSpPr>
      <dsp:spPr>
        <a:xfrm>
          <a:off x="513618" y="1412408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C285525D-0608-40F3-B875-FCB296F56181}">
      <dsp:nvSpPr>
        <dsp:cNvPr id="0" name=""/>
        <dsp:cNvSpPr/>
      </dsp:nvSpPr>
      <dsp:spPr>
        <a:xfrm>
          <a:off x="984421" y="2498275"/>
          <a:ext cx="6724107" cy="1030116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Обязательная  открытость  для  общества  и  средств  массовой  информации проектов бюджетов, обеспечение доступа к информации на едином портале бюджетной системы Российской Федерации в сети «Интернет»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84421" y="2498275"/>
        <a:ext cx="6724107" cy="1030116"/>
      </dsp:txXfrm>
    </dsp:sp>
    <dsp:sp modelId="{0AFC0337-A094-4E6F-ADC3-86192D44916D}">
      <dsp:nvSpPr>
        <dsp:cNvPr id="0" name=""/>
        <dsp:cNvSpPr/>
      </dsp:nvSpPr>
      <dsp:spPr>
        <a:xfrm>
          <a:off x="513618" y="2542530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ABFB54C-78EB-4035-AEF4-2CC6CDAEC6BA}">
      <dsp:nvSpPr>
        <dsp:cNvPr id="0" name=""/>
        <dsp:cNvSpPr/>
      </dsp:nvSpPr>
      <dsp:spPr>
        <a:xfrm>
          <a:off x="552546" y="3678400"/>
          <a:ext cx="7155982" cy="930110"/>
        </a:xfrm>
        <a:prstGeom prst="rect">
          <a:avLst/>
        </a:prstGeom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97919" tIns="45720" rIns="45720" bIns="4572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Преемственность  бюджетной  классификации  Российской  Федерации,  а также  обеспечение  сопоставимости  показателей  бюджета  отчетного, текущего и очередного финансового года </a:t>
          </a:r>
          <a:endParaRPr lang="ru-RU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52546" y="3678400"/>
        <a:ext cx="7155982" cy="930110"/>
      </dsp:txXfrm>
    </dsp:sp>
    <dsp:sp modelId="{C860734A-428E-4FAA-A848-A86E63673D4E}">
      <dsp:nvSpPr>
        <dsp:cNvPr id="0" name=""/>
        <dsp:cNvSpPr/>
      </dsp:nvSpPr>
      <dsp:spPr>
        <a:xfrm>
          <a:off x="81743" y="3672652"/>
          <a:ext cx="941605" cy="9416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0"/>
          </a:lightRig>
        </a:scene3d>
        <a:sp3d prstMaterial="metal">
          <a:bevelT w="10000" h="100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5E128A9-086C-4AB0-9BB3-7B78F9CA19C8}">
      <dsp:nvSpPr>
        <dsp:cNvPr id="0" name=""/>
        <dsp:cNvSpPr/>
      </dsp:nvSpPr>
      <dsp:spPr>
        <a:xfrm>
          <a:off x="153911" y="106458"/>
          <a:ext cx="7746653" cy="927343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6040" tIns="66040" rIns="66040" bIns="6604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Доходы бюджета – безвозмездные и безвозвратные поступления денежных средств в бюджет.</a:t>
          </a:r>
          <a:endParaRPr lang="ru-RU" sz="2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3911" y="106458"/>
        <a:ext cx="7746653" cy="927343"/>
      </dsp:txXfrm>
    </dsp:sp>
    <dsp:sp modelId="{2A42BF92-E0CA-4C74-94D9-9AE3F4260038}">
      <dsp:nvSpPr>
        <dsp:cNvPr id="0" name=""/>
        <dsp:cNvSpPr/>
      </dsp:nvSpPr>
      <dsp:spPr>
        <a:xfrm rot="7243007">
          <a:off x="704726" y="2767678"/>
          <a:ext cx="403366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4033665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70BED-E9F9-4186-91D6-4C4AD5C34513}">
      <dsp:nvSpPr>
        <dsp:cNvPr id="0" name=""/>
        <dsp:cNvSpPr/>
      </dsp:nvSpPr>
      <dsp:spPr>
        <a:xfrm>
          <a:off x="89539" y="4501554"/>
          <a:ext cx="2691484" cy="862032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3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3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Безвозмездные поступления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9539" y="4501554"/>
        <a:ext cx="2691484" cy="862032"/>
      </dsp:txXfrm>
    </dsp:sp>
    <dsp:sp modelId="{0999DAA6-78E7-4C62-AD9F-BB89E1F317A5}">
      <dsp:nvSpPr>
        <dsp:cNvPr id="0" name=""/>
        <dsp:cNvSpPr/>
      </dsp:nvSpPr>
      <dsp:spPr>
        <a:xfrm rot="2041993">
          <a:off x="4657127" y="1218981"/>
          <a:ext cx="661742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661742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9C609-4FDF-427E-A3A7-017CF8E0D1F8}">
      <dsp:nvSpPr>
        <dsp:cNvPr id="0" name=""/>
        <dsp:cNvSpPr/>
      </dsp:nvSpPr>
      <dsp:spPr>
        <a:xfrm>
          <a:off x="4266007" y="1404161"/>
          <a:ext cx="3485186" cy="1008171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4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4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8740" tIns="78740" rIns="78740" bIns="7874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Налоговые доходы</a:t>
          </a:r>
          <a:endParaRPr lang="ru-RU" sz="31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66007" y="1404161"/>
        <a:ext cx="3485186" cy="1008171"/>
      </dsp:txXfrm>
    </dsp:sp>
    <dsp:sp modelId="{BF1427F8-47F7-429E-8B9A-D7AD3446727D}">
      <dsp:nvSpPr>
        <dsp:cNvPr id="0" name=""/>
        <dsp:cNvSpPr/>
      </dsp:nvSpPr>
      <dsp:spPr>
        <a:xfrm rot="8604440">
          <a:off x="2315020" y="1393452"/>
          <a:ext cx="1206633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206633" y="0"/>
              </a:lnTo>
            </a:path>
          </a:pathLst>
        </a:custGeom>
        <a:noFill/>
        <a:ln w="38100" cap="flat" cmpd="sng" algn="ctr">
          <a:solidFill>
            <a:schemeClr val="accent2">
              <a:lumMod val="75000"/>
            </a:schemeClr>
          </a:solidFill>
          <a:prstDash val="solid"/>
        </a:ln>
        <a:effectLst/>
        <a:scene3d>
          <a:camera prst="orthographicFront"/>
          <a:lightRig rig="threePt" dir="t">
            <a:rot lat="0" lon="0" rev="7500000"/>
          </a:lightRig>
        </a:scene3d>
        <a:sp3d z="-40000" prstMaterial="matte">
          <a:bevelT/>
        </a:sp3d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1F0CCF-4C81-46C6-BAD1-DDC17631079D}">
      <dsp:nvSpPr>
        <dsp:cNvPr id="0" name=""/>
        <dsp:cNvSpPr/>
      </dsp:nvSpPr>
      <dsp:spPr>
        <a:xfrm>
          <a:off x="148086" y="1753102"/>
          <a:ext cx="3221320" cy="1002614"/>
        </a:xfrm>
        <a:prstGeom prst="roundRect">
          <a:avLst/>
        </a:prstGeom>
        <a:gradFill rotWithShape="0">
          <a:gsLst>
            <a:gs pos="0">
              <a:srgbClr val="2787A0"/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dkEdge">
          <a:bevelT w="120650" h="88900"/>
          <a:bevelB w="88900" h="3175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Неналоговые доходы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8086" y="1753102"/>
        <a:ext cx="3221320" cy="10026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5F03362-CAB1-45A9-90CE-381CA375E281}">
      <dsp:nvSpPr>
        <dsp:cNvPr id="0" name=""/>
        <dsp:cNvSpPr/>
      </dsp:nvSpPr>
      <dsp:spPr>
        <a:xfrm rot="5400000">
          <a:off x="4244662" y="-2350805"/>
          <a:ext cx="1386118" cy="6330919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dotatio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дар, пожертвование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на безвозмездной и безвозвратной основе без определения конкретной цели их использования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244662" y="-2350805"/>
        <a:ext cx="1386118" cy="6330919"/>
      </dsp:txXfrm>
    </dsp:sp>
    <dsp:sp modelId="{49DBD5E1-F63E-43FD-8E89-8196BD86CF53}">
      <dsp:nvSpPr>
        <dsp:cNvPr id="0" name=""/>
        <dsp:cNvSpPr/>
      </dsp:nvSpPr>
      <dsp:spPr>
        <a:xfrm>
          <a:off x="126418" y="2789"/>
          <a:ext cx="1645844" cy="1623728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0"/>
                <a:satOff val="0"/>
                <a:lumOff val="0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0"/>
                <a:satOff val="0"/>
                <a:lumOff val="0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Дотации</a:t>
          </a:r>
          <a:endParaRPr lang="ru-RU" sz="2100" b="1" kern="1200" dirty="0"/>
        </a:p>
      </dsp:txBody>
      <dsp:txXfrm>
        <a:off x="126418" y="2789"/>
        <a:ext cx="1645844" cy="1623728"/>
      </dsp:txXfrm>
    </dsp:sp>
    <dsp:sp modelId="{FA9AAFB0-1911-4F08-A980-AED0BE91F2E0}">
      <dsp:nvSpPr>
        <dsp:cNvPr id="0" name=""/>
        <dsp:cNvSpPr/>
      </dsp:nvSpPr>
      <dsp:spPr>
        <a:xfrm rot="5400000">
          <a:off x="4235560" y="-612614"/>
          <a:ext cx="1388786" cy="6315381"/>
        </a:xfrm>
        <a:prstGeom prst="round2SameRect">
          <a:avLst/>
        </a:prstGeom>
        <a:solidFill>
          <a:schemeClr val="accent2">
            <a:tint val="40000"/>
            <a:alpha val="90000"/>
            <a:hueOff val="-1131"/>
            <a:satOff val="-620"/>
            <a:lumOff val="1224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-1131"/>
              <a:satOff val="-620"/>
              <a:lumOff val="1224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 </a:t>
          </a:r>
          <a:r>
            <a:rPr lang="la-Latn" sz="200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subsidium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помощь, поддержка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софинансирования расходных обязательств нижестоящего бюджета</a:t>
          </a: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4235560" y="-612614"/>
        <a:ext cx="1388786" cy="6315381"/>
      </dsp:txXfrm>
    </dsp:sp>
    <dsp:sp modelId="{FBD321A5-96D0-4687-BF5A-EB858C6F3F69}">
      <dsp:nvSpPr>
        <dsp:cNvPr id="0" name=""/>
        <dsp:cNvSpPr/>
      </dsp:nvSpPr>
      <dsp:spPr>
        <a:xfrm>
          <a:off x="126418" y="1730074"/>
          <a:ext cx="1645844" cy="1630004"/>
        </a:xfrm>
        <a:prstGeom prst="roundRect">
          <a:avLst/>
        </a:prstGeom>
        <a:gradFill rotWithShape="0">
          <a:gsLst>
            <a:gs pos="0">
              <a:schemeClr val="accent2">
                <a:hueOff val="-81596"/>
                <a:satOff val="-4716"/>
                <a:lumOff val="6471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81596"/>
                <a:satOff val="-4716"/>
                <a:lumOff val="6471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81596"/>
                <a:satOff val="-4716"/>
                <a:lumOff val="6471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81596"/>
                <a:satOff val="-4716"/>
                <a:lumOff val="6471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81596"/>
                <a:satOff val="-4716"/>
                <a:lumOff val="647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81596"/>
                <a:satOff val="-4716"/>
                <a:lumOff val="647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Субсидии</a:t>
          </a:r>
          <a:endParaRPr lang="ru-RU" sz="2100" b="1" kern="1200" dirty="0"/>
        </a:p>
      </dsp:txBody>
      <dsp:txXfrm>
        <a:off x="126418" y="1730074"/>
        <a:ext cx="1645844" cy="1630004"/>
      </dsp:txXfrm>
    </dsp:sp>
    <dsp:sp modelId="{2F7A7AC8-18C6-4FC1-9E7D-F0C8F0C3FEA8}">
      <dsp:nvSpPr>
        <dsp:cNvPr id="0" name=""/>
        <dsp:cNvSpPr/>
      </dsp:nvSpPr>
      <dsp:spPr>
        <a:xfrm rot="5400000">
          <a:off x="3969770" y="1332945"/>
          <a:ext cx="1818317" cy="6317001"/>
        </a:xfrm>
        <a:prstGeom prst="round2SameRect">
          <a:avLst/>
        </a:prstGeom>
        <a:solidFill>
          <a:schemeClr val="accent2">
            <a:tint val="40000"/>
            <a:alpha val="90000"/>
            <a:hueOff val="-2262"/>
            <a:satOff val="-1241"/>
            <a:lumOff val="2447"/>
            <a:alphaOff val="0"/>
          </a:schemeClr>
        </a:solidFill>
        <a:ln w="10000" cap="flat" cmpd="sng" algn="ctr">
          <a:solidFill>
            <a:schemeClr val="accent2">
              <a:tint val="40000"/>
              <a:alpha val="90000"/>
              <a:hueOff val="-2262"/>
              <a:satOff val="-1241"/>
              <a:lumOff val="2447"/>
              <a:alphaOff val="0"/>
            </a:schemeClr>
          </a:solidFill>
          <a:prstDash val="solid"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123825" rIns="247650" bIns="123825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 лат. </a:t>
          </a:r>
          <a:r>
            <a:rPr lang="ru-RU" sz="1800" b="0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subvenire</a:t>
          </a: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 — приходить на помощь</a:t>
          </a:r>
          <a:endParaRPr lang="ru-R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800" b="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межбюджетные трансферты, предоставляемые в целях финансового обеспечения расходных обязательств муниципальных образований, возникающих при выполнении государственных полномочий, переданных для осуществления органам местного самоуправления в установленном порядке </a:t>
          </a:r>
          <a:endParaRPr lang="ru-RU" sz="18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3969770" y="1332945"/>
        <a:ext cx="1818317" cy="6317001"/>
      </dsp:txXfrm>
    </dsp:sp>
    <dsp:sp modelId="{E6A90D33-645B-47EF-8721-11D0115FDFB0}">
      <dsp:nvSpPr>
        <dsp:cNvPr id="0" name=""/>
        <dsp:cNvSpPr/>
      </dsp:nvSpPr>
      <dsp:spPr>
        <a:xfrm>
          <a:off x="126418" y="3463633"/>
          <a:ext cx="1644237" cy="2078192"/>
        </a:xfrm>
        <a:prstGeom prst="roundRect">
          <a:avLst/>
        </a:prstGeom>
        <a:gradFill rotWithShape="0">
          <a:gsLst>
            <a:gs pos="0">
              <a:schemeClr val="accent2">
                <a:hueOff val="-163191"/>
                <a:satOff val="-9432"/>
                <a:lumOff val="12941"/>
                <a:alphaOff val="0"/>
                <a:tint val="75000"/>
                <a:shade val="85000"/>
                <a:satMod val="230000"/>
              </a:schemeClr>
            </a:gs>
            <a:gs pos="25000">
              <a:schemeClr val="accent2">
                <a:hueOff val="-163191"/>
                <a:satOff val="-9432"/>
                <a:lumOff val="12941"/>
                <a:alphaOff val="0"/>
                <a:tint val="90000"/>
                <a:shade val="70000"/>
                <a:satMod val="220000"/>
              </a:schemeClr>
            </a:gs>
            <a:gs pos="50000">
              <a:schemeClr val="accent2">
                <a:hueOff val="-163191"/>
                <a:satOff val="-9432"/>
                <a:lumOff val="12941"/>
                <a:alphaOff val="0"/>
                <a:tint val="90000"/>
                <a:shade val="58000"/>
                <a:satMod val="225000"/>
              </a:schemeClr>
            </a:gs>
            <a:gs pos="65000">
              <a:schemeClr val="accent2">
                <a:hueOff val="-163191"/>
                <a:satOff val="-9432"/>
                <a:lumOff val="12941"/>
                <a:alphaOff val="0"/>
                <a:tint val="90000"/>
                <a:shade val="58000"/>
                <a:satMod val="225000"/>
              </a:schemeClr>
            </a:gs>
            <a:gs pos="80000">
              <a:schemeClr val="accent2">
                <a:hueOff val="-163191"/>
                <a:satOff val="-9432"/>
                <a:lumOff val="12941"/>
                <a:alphaOff val="0"/>
                <a:tint val="90000"/>
                <a:shade val="69000"/>
                <a:satMod val="220000"/>
              </a:schemeClr>
            </a:gs>
            <a:gs pos="100000">
              <a:schemeClr val="accent2">
                <a:hueOff val="-163191"/>
                <a:satOff val="-9432"/>
                <a:lumOff val="12941"/>
                <a:alphaOff val="0"/>
                <a:tint val="77000"/>
                <a:shade val="80000"/>
                <a:satMod val="230000"/>
              </a:schemeClr>
            </a:gs>
          </a:gsLst>
          <a:lin ang="5400000" scaled="1"/>
        </a:gradFill>
        <a:ln>
          <a:noFill/>
        </a:ln>
        <a:effectLst>
          <a:outerShdw blurRad="76200" dist="50800" dir="5400000" rotWithShape="0">
            <a:srgbClr val="4E3B30">
              <a:alpha val="60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40005" rIns="80010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b="1" kern="1200" dirty="0" smtClean="0"/>
            <a:t>Субвенции</a:t>
          </a:r>
          <a:endParaRPr lang="ru-RU" sz="2100" b="1" kern="1200" dirty="0"/>
        </a:p>
      </dsp:txBody>
      <dsp:txXfrm>
        <a:off x="126418" y="3463633"/>
        <a:ext cx="1644237" cy="207819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4934EE-FAE2-4978-975B-F147577AAE8B}" type="datetimeFigureOut">
              <a:rPr lang="ru-RU" smtClean="0"/>
              <a:pPr/>
              <a:t>10.04.2025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B685FB-477B-45A8-A08E-CACA0F623F5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3188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xfrm>
            <a:off x="685316" y="4400912"/>
            <a:ext cx="5487370" cy="3599533"/>
          </a:xfrm>
          <a:noFill/>
        </p:spPr>
        <p:txBody>
          <a:bodyPr lIns="94717" tIns="47358" rIns="94717" bIns="47358"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30724" name="Номер слайда 3"/>
          <p:cNvSpPr txBox="1">
            <a:spLocks noGrp="1"/>
          </p:cNvSpPr>
          <p:nvPr/>
        </p:nvSpPr>
        <p:spPr bwMode="auto">
          <a:xfrm>
            <a:off x="3885608" y="8686281"/>
            <a:ext cx="2970776" cy="457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717" tIns="47358" rIns="94717" bIns="47358" anchor="b"/>
          <a:lstStyle/>
          <a:p>
            <a:pPr algn="r"/>
            <a:fld id="{4E077198-4AD0-478B-81E7-7F9727622227}" type="slidenum">
              <a:rPr lang="ru-RU" sz="1200">
                <a:latin typeface="Calibri" pitchFamily="34" charset="0"/>
              </a:rPr>
              <a:pPr algn="r"/>
              <a:t>10</a:t>
            </a:fld>
            <a:endParaRPr lang="ru-RU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6148" name="Номер слайда 3"/>
          <p:cNvSpPr txBox="1">
            <a:spLocks noGrp="1"/>
          </p:cNvSpPr>
          <p:nvPr/>
        </p:nvSpPr>
        <p:spPr bwMode="auto">
          <a:xfrm>
            <a:off x="3883991" y="8684801"/>
            <a:ext cx="2972392" cy="45771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9A3D05A0-98C4-466E-96DA-DD6B54DFD343}" type="slidenum">
              <a:rPr lang="ru-RU" sz="1200">
                <a:latin typeface="+mn-lt"/>
                <a:cs typeface="+mn-cs"/>
              </a:rPr>
              <a:pPr algn="r">
                <a:defRPr/>
              </a:pPr>
              <a:t>15</a:t>
            </a:fld>
            <a:endParaRPr lang="ru-RU" sz="1200">
              <a:latin typeface="+mn-lt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5263" y="228600"/>
            <a:ext cx="8015287" cy="9144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609600" y="1600200"/>
            <a:ext cx="7924800" cy="44196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896050-DC7A-48C1-B7CD-18B0237E4148}" type="datetime1">
              <a:rPr lang="ru-RU"/>
              <a:pPr>
                <a:defRPr/>
              </a:pPr>
              <a:t>10.04.2025</a:t>
            </a:fld>
            <a:endParaRPr lang="ru-RU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3471C-A0F7-497A-A6B5-FAABE88CA0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4/10/2025</a:t>
            </a:fld>
            <a:endParaRPr lang="en-US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alogrib-r36.gosuslugi.ru/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3400" y="609600"/>
            <a:ext cx="7851648" cy="1447800"/>
          </a:xfrm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Администрация Малогрибановского сельского поселения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3352800"/>
            <a:ext cx="8458200" cy="2514600"/>
          </a:xfrm>
        </p:spPr>
        <p:txBody>
          <a:bodyPr>
            <a:noAutofit/>
          </a:bodyPr>
          <a:lstStyle/>
          <a:p>
            <a:pPr algn="ctr"/>
            <a:r>
              <a:rPr lang="ru-RU" sz="5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endParaRPr lang="ru-RU" sz="54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9457" name="Picture 1" descr="C:\Users\Malogrib\Desktop\large_image_96_1670300459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0" y="2209800"/>
            <a:ext cx="4648200" cy="28194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115888"/>
            <a:ext cx="8088313" cy="1152525"/>
          </a:xfrm>
        </p:spPr>
        <p:txBody>
          <a:bodyPr/>
          <a:lstStyle/>
          <a:p>
            <a:pPr marL="0" indent="0" algn="ctr" defTabSz="685800" eaLnBrk="1" hangingPunct="1">
              <a:buFont typeface="Wingdings" pitchFamily="2" charset="2"/>
              <a:buNone/>
            </a:pPr>
            <a:endParaRPr lang="ru-RU" sz="2000" b="1" dirty="0" smtClean="0">
              <a:solidFill>
                <a:schemeClr val="bg1"/>
              </a:solidFill>
              <a:cs typeface="Arial" charset="0"/>
            </a:endParaRPr>
          </a:p>
          <a:p>
            <a:pPr marL="0" indent="0" algn="ctr" defTabSz="685800" eaLnBrk="1" hangingPunct="1"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</a:p>
        </p:txBody>
      </p:sp>
      <p:sp>
        <p:nvSpPr>
          <p:cNvPr id="8195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349E2158-30EF-4632-A6F1-D736C8B09528}" type="slidenum">
              <a:rPr lang="ru-RU">
                <a:latin typeface="Calibri" pitchFamily="34" charset="0"/>
              </a:rPr>
              <a:pPr algn="r"/>
              <a:t>10</a:t>
            </a:fld>
            <a:endParaRPr lang="ru-RU">
              <a:latin typeface="Calibri" pitchFamily="34" charset="0"/>
            </a:endParaRPr>
          </a:p>
        </p:txBody>
      </p:sp>
      <p:sp>
        <p:nvSpPr>
          <p:cNvPr id="8196" name="Прямоугольник 1"/>
          <p:cNvSpPr>
            <a:spLocks noChangeArrowheads="1"/>
          </p:cNvSpPr>
          <p:nvPr/>
        </p:nvSpPr>
        <p:spPr bwMode="auto">
          <a:xfrm>
            <a:off x="539750" y="1628775"/>
            <a:ext cx="7993063" cy="41857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Безвозмездные поступления включают в себя: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средства, предоставляемые одним бюджетом бюджетной системы Российской Федерации другому бюджету бюджетной системы Российской Федерации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Дотации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на безвозмездной и безвозвратной основе без установления направлений и (или) условий их использования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Субсидии</a:t>
            </a:r>
            <a:r>
              <a:rPr lang="ru-RU" sz="1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в целях софинансирования расходных обязательств, возникающих при выполнении полномочий органов государственной власти субъектов РФ по предметам ведения субъектов РФ и предметам совместного ведения РФ и субъектов РФ, и расходных обязательств по выполнению полномочий органов местного самоуправления по вопросам местного значения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Субвенции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- межбюджетные трансферты, предоставляемые бюджетам субъектов Российской Федерации в целях финансового обеспечения расходных обязательств субъектов РФ и (или) муниципальных образований, возникающих при выполнении полномочий РФ, переданных для осуществления органам государственной власти субъектов РФ и (или) органам местного самоуправления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Иные межбюджетные </a:t>
            </a:r>
            <a:r>
              <a:rPr lang="ru-RU" sz="1400" b="1" dirty="0" err="1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трансферы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предоставляются в случаях и порядке, которые предусмотрены соответствующими правовыми актами</a:t>
            </a:r>
          </a:p>
          <a:p>
            <a:pPr algn="just"/>
            <a:r>
              <a:rPr lang="ru-RU" sz="14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r>
              <a:rPr lang="ru-RU" sz="1400" b="1" dirty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1400" dirty="0" err="1">
                <a:latin typeface="Times New Roman" pitchFamily="18" charset="0"/>
                <a:cs typeface="Times New Roman" pitchFamily="18" charset="0"/>
              </a:rPr>
              <a:t>поступления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от физических и юридических лиц, международных организаций и правительства иностранных государств, в том числе добровольные пожертвования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Структура налоговых и неналоговых доходов консолидированного бюджета на 2025 год (тыс.руб.)</a:t>
            </a:r>
          </a:p>
        </p:txBody>
      </p:sp>
      <p:sp>
        <p:nvSpPr>
          <p:cNvPr id="9219" name="Rectangle 5"/>
          <p:cNvSpPr>
            <a:spLocks noGrp="1" noChangeArrowheads="1" noTextEdit="1"/>
          </p:cNvSpPr>
          <p:nvPr>
            <p:ph type="tbl" idx="1"/>
          </p:nvPr>
        </p:nvSpPr>
        <p:spPr/>
      </p:sp>
      <p:sp>
        <p:nvSpPr>
          <p:cNvPr id="9220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</a:endParaRPr>
          </a:p>
        </p:txBody>
      </p:sp>
      <p:graphicFrame>
        <p:nvGraphicFramePr>
          <p:cNvPr id="89078" name="Group 1014"/>
          <p:cNvGraphicFramePr>
            <a:graphicFrameLocks noGrp="1"/>
          </p:cNvGraphicFramePr>
          <p:nvPr/>
        </p:nvGraphicFramePr>
        <p:xfrm>
          <a:off x="609600" y="1447800"/>
          <a:ext cx="7924800" cy="4700157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779412"/>
                <a:gridCol w="2145388"/>
              </a:tblGrid>
              <a:tr h="767699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31" marB="4573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Бюджеты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275 157,34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9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в т.ч. основной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275 157,34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27990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по доп. нормативу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Земельный налог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1 494 842,04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523802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65 247,47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Налоги на совокупный доход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Госпошлина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 на добычу общ. полез. иск.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Неналоговые доходы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1 255,0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Акцизы на нефтепродукты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  <a:tr h="3408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4" marB="18004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1769999,99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72000" marT="18004" marB="18004" anchor="ctr" horzOverflow="overflow"/>
                </a:tc>
              </a:tr>
            </a:tbl>
          </a:graphicData>
        </a:graphic>
      </p:graphicFrame>
      <p:sp>
        <p:nvSpPr>
          <p:cNvPr id="9301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7C385BE-87BE-46C3-9C4E-EA5D39B4A0BD}" type="slidenum">
              <a:rPr lang="ru-RU">
                <a:solidFill>
                  <a:srgbClr val="000000"/>
                </a:solidFill>
                <a:latin typeface="Calibri" pitchFamily="34" charset="0"/>
              </a:rPr>
              <a:pPr algn="r"/>
              <a:t>11</a:t>
            </a:fld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260350"/>
            <a:ext cx="8088313" cy="1111250"/>
          </a:xfrm>
        </p:spPr>
        <p:txBody>
          <a:bodyPr>
            <a:noAutofit/>
          </a:bodyPr>
          <a:lstStyle/>
          <a:p>
            <a:pPr marL="0" indent="0" algn="ctr" defTabSz="6858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Перечень муниципальных программ </a:t>
            </a:r>
          </a:p>
          <a:p>
            <a:pPr marL="0" indent="0" algn="ctr" defTabSz="685800" eaLnBrk="1" hangingPunct="1">
              <a:lnSpc>
                <a:spcPct val="70000"/>
              </a:lnSpc>
              <a:buFont typeface="Wingdings" pitchFamily="2" charset="2"/>
              <a:buNone/>
            </a:pPr>
            <a:r>
              <a:rPr lang="ru-RU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и программных мероприятий</a:t>
            </a:r>
          </a:p>
        </p:txBody>
      </p:sp>
      <p:graphicFrame>
        <p:nvGraphicFramePr>
          <p:cNvPr id="118966" name="Group 182"/>
          <p:cNvGraphicFramePr>
            <a:graphicFrameLocks noGrp="1"/>
          </p:cNvGraphicFramePr>
          <p:nvPr/>
        </p:nvGraphicFramePr>
        <p:xfrm>
          <a:off x="762000" y="1219200"/>
          <a:ext cx="7704137" cy="5495925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7704137"/>
              </a:tblGrid>
              <a:tr h="609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«Развитие  Малогрибановского сельского поселения»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32543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«Комплексное развитие социальной  инфраструктуры Малогрибановского  сельского поселения Грибановского муниципального района Воронежской области на 2017- 2030 годы»»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«Комплексное развитие транспортной инфраструктуры  Малогрибановского сельского поселения Грибановского муниципального района Воронежской области на период с 2018 по 2028 годы»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b" horzOverflow="overflow"/>
                </a:tc>
              </a:tr>
              <a:tr h="644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«Комплексное    развитие     систем коммунальной инфраструктуры  Малогрибановского сельского поселения Грибановского муниципального района Воронежской области на период 2024-2034 годы»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5289" marR="15289" marT="0" marB="0" anchor="ctr" horzOverflow="overflow"/>
                </a:tc>
              </a:tr>
              <a:tr h="60960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«Муниципальная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программа  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Малогрибановского 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сельского поселения Грибановского муниципального района "Развитие и поддержка малого и среднего предпринимательства в  </a:t>
                      </a:r>
                      <a:r>
                        <a:rPr lang="ru-RU" sz="2000" u="none" strike="noStrike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Малогрибановского  </a:t>
                      </a:r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сельском поселении Грибановского муниципального района"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sp>
        <p:nvSpPr>
          <p:cNvPr id="18457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endParaRPr lang="ru-RU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4"/>
          <p:cNvSpPr>
            <a:spLocks noGrp="1" noChangeArrowheads="1"/>
          </p:cNvSpPr>
          <p:nvPr>
            <p:ph type="title"/>
          </p:nvPr>
        </p:nvSpPr>
        <p:spPr>
          <a:xfrm>
            <a:off x="468313" y="228601"/>
            <a:ext cx="7742237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Структура расходов 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консолидированного бюджета на 2025 год</a:t>
            </a:r>
            <a:b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(тыс.рублей)</a:t>
            </a:r>
          </a:p>
        </p:txBody>
      </p:sp>
      <p:sp>
        <p:nvSpPr>
          <p:cNvPr id="20483" name="Rectangle 6"/>
          <p:cNvSpPr>
            <a:spLocks noChangeArrowheads="1"/>
          </p:cNvSpPr>
          <p:nvPr/>
        </p:nvSpPr>
        <p:spPr bwMode="auto">
          <a:xfrm>
            <a:off x="1588" y="796925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97787" name="Group 507"/>
          <p:cNvGraphicFramePr>
            <a:graphicFrameLocks noGrp="1"/>
          </p:cNvGraphicFramePr>
          <p:nvPr/>
        </p:nvGraphicFramePr>
        <p:xfrm>
          <a:off x="684212" y="1268413"/>
          <a:ext cx="7011987" cy="51980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316343"/>
                <a:gridCol w="1695644"/>
              </a:tblGrid>
              <a:tr h="7675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расходов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Бюджеты поселений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 Общегосударственные вопросы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3 502,2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02. Национальная оборона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163,0</a:t>
                      </a:r>
                      <a:endParaRPr lang="ru-RU" sz="2000" b="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b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03. Правоохранительная деятельность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207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04. Национальная экономика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726,2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3458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05. ЖКХ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311,7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06. Охрана окружающей среды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07. Образование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08. Культура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kern="120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5 642,1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09. Здравоохранение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 Социальная политика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314,3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11. Физкультура и спорт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14. Межбюджетные трансферты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  <a:tr h="3103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0" marR="0" marT="18002" marB="18002" horzOverflow="overflow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>
                          <a:tab pos="635000" algn="l"/>
                          <a:tab pos="835025" algn="l"/>
                        </a:tabLst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10667,0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8000" marR="18000" marT="18002" marB="18002" horzOverflow="overflow"/>
                </a:tc>
              </a:tr>
            </a:tbl>
          </a:graphicData>
        </a:graphic>
      </p:graphicFrame>
      <p:sp>
        <p:nvSpPr>
          <p:cNvPr id="20576" name="Номер слайда 6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00B2833C-7742-42CC-845C-9AA1E66A4A84}" type="slidenum">
              <a:rPr lang="ru-RU">
                <a:latin typeface="Calibri" pitchFamily="34" charset="0"/>
              </a:rPr>
              <a:pPr algn="r"/>
              <a:t>13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Текст 2"/>
          <p:cNvSpPr>
            <a:spLocks noGrp="1"/>
          </p:cNvSpPr>
          <p:nvPr>
            <p:ph type="body" sz="quarter" idx="4294967295"/>
          </p:nvPr>
        </p:nvSpPr>
        <p:spPr>
          <a:xfrm>
            <a:off x="514350" y="188913"/>
            <a:ext cx="8088313" cy="1039812"/>
          </a:xfrm>
        </p:spPr>
        <p:txBody>
          <a:bodyPr>
            <a:noAutofit/>
          </a:bodyPr>
          <a:lstStyle/>
          <a:p>
            <a:pPr marL="0" indent="0" algn="ctr" defTabSz="685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Планируемые расходы 2025-2027 годов, </a:t>
            </a:r>
            <a:b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относящиеся к сфере экономики, </a:t>
            </a:r>
          </a:p>
          <a:p>
            <a:pPr marL="0" indent="0" algn="ctr" defTabSz="6858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по разделам бюджетной классификации</a:t>
            </a:r>
          </a:p>
        </p:txBody>
      </p:sp>
      <p:graphicFrame>
        <p:nvGraphicFramePr>
          <p:cNvPr id="117880" name="Group 120"/>
          <p:cNvGraphicFramePr>
            <a:graphicFrameLocks noGrp="1"/>
          </p:cNvGraphicFramePr>
          <p:nvPr/>
        </p:nvGraphicFramePr>
        <p:xfrm>
          <a:off x="468313" y="1739900"/>
          <a:ext cx="8135937" cy="39125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09987"/>
                <a:gridCol w="1428750"/>
                <a:gridCol w="1460500"/>
                <a:gridCol w="1536700"/>
              </a:tblGrid>
              <a:tr h="393764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Плановый период</a:t>
                      </a:r>
                      <a:endParaRPr kumimoji="0" lang="ru-RU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63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оборона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177,9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184,1</a:t>
                      </a:r>
                    </a:p>
                  </a:txBody>
                  <a:tcPr marL="68580" marR="68580" marT="0" marB="0" anchor="b"/>
                </a:tc>
              </a:tr>
              <a:tr h="102092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3,9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Национальная экономика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726,2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7271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Жилищно-коммунальное хозяйство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311,7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43,5</a:t>
                      </a:r>
                    </a:p>
                  </a:txBody>
                  <a:tcPr marL="68580" marR="68580" marT="0" marB="0" anchor="b"/>
                </a:tc>
              </a:tr>
              <a:tr h="45727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Благоустройство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7" marB="45727" anchor="ctr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311,7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43,5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  <p:sp>
        <p:nvSpPr>
          <p:cNvPr id="22570" name="TextBox 4"/>
          <p:cNvSpPr txBox="1">
            <a:spLocks noChangeArrowheads="1"/>
          </p:cNvSpPr>
          <p:nvPr/>
        </p:nvSpPr>
        <p:spPr bwMode="auto">
          <a:xfrm>
            <a:off x="6781800" y="1341438"/>
            <a:ext cx="1695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r"/>
            <a:r>
              <a:rPr lang="ru-RU" b="1">
                <a:latin typeface="Calibri" pitchFamily="34" charset="0"/>
              </a:rPr>
              <a:t>(тыс. рублей)</a:t>
            </a:r>
          </a:p>
        </p:txBody>
      </p:sp>
      <p:sp>
        <p:nvSpPr>
          <p:cNvPr id="22571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4179808E-EDC6-42F2-A39B-A63751333481}" type="slidenum">
              <a:rPr lang="ru-RU">
                <a:latin typeface="Calibri" pitchFamily="34" charset="0"/>
              </a:rPr>
              <a:pPr algn="r"/>
              <a:t>14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96C463F6-C35B-4727-B91F-74FD6408A567}" type="slidenum">
              <a:rPr lang="ru-RU">
                <a:latin typeface="Calibri" pitchFamily="34" charset="0"/>
              </a:rPr>
              <a:pPr algn="r"/>
              <a:t>15</a:t>
            </a:fld>
            <a:endParaRPr lang="ru-RU">
              <a:latin typeface="Calibri" pitchFamily="34" charset="0"/>
            </a:endParaRPr>
          </a:p>
        </p:txBody>
      </p:sp>
      <p:sp>
        <p:nvSpPr>
          <p:cNvPr id="23555" name="Text Box 6"/>
          <p:cNvSpPr txBox="1">
            <a:spLocks noChangeArrowheads="1"/>
          </p:cNvSpPr>
          <p:nvPr/>
        </p:nvSpPr>
        <p:spPr bwMode="auto">
          <a:xfrm>
            <a:off x="457200" y="304800"/>
            <a:ext cx="800100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8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Характеристика расходов бюджета по разделу «Социально-культурная сфера»</a:t>
            </a:r>
          </a:p>
          <a:p>
            <a:pPr algn="ctr"/>
            <a:endParaRPr lang="ru-RU" sz="2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</a:t>
            </a:r>
            <a:r>
              <a:rPr lang="ru-RU" sz="1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1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тыс.рублей</a:t>
            </a:r>
            <a:r>
              <a:rPr lang="ru-RU" sz="1600" b="1" dirty="0">
                <a:latin typeface="Calibri" pitchFamily="34" charset="0"/>
              </a:rPr>
              <a:t>)</a:t>
            </a:r>
          </a:p>
        </p:txBody>
      </p:sp>
      <p:graphicFrame>
        <p:nvGraphicFramePr>
          <p:cNvPr id="20677" name="Group 197"/>
          <p:cNvGraphicFramePr>
            <a:graphicFrameLocks noGrp="1"/>
          </p:cNvGraphicFramePr>
          <p:nvPr/>
        </p:nvGraphicFramePr>
        <p:xfrm>
          <a:off x="468313" y="2133600"/>
          <a:ext cx="8064128" cy="374367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068253"/>
                <a:gridCol w="1570194"/>
                <a:gridCol w="1712939"/>
                <a:gridCol w="1712742"/>
              </a:tblGrid>
              <a:tr h="763892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Отрасль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4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2027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</a:tr>
              <a:tr h="73642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Образование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795339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Культура и кинематография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5 642,1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3 539,3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3 539,3</a:t>
                      </a:r>
                    </a:p>
                  </a:txBody>
                  <a:tcPr marL="68580" marR="68580" marT="0" marB="0" anchor="b"/>
                </a:tc>
              </a:tr>
              <a:tr h="47244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Здравоохранение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87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Социальная политика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314,3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  <a:tr h="48778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2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Физкультура и спорт</a:t>
                      </a:r>
                      <a:endParaRPr kumimoji="0" lang="ru-RU" sz="2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10" marB="45710" anchor="b" horzOverflow="overflow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1,5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7030A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04812"/>
            <a:ext cx="8218487" cy="1423988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  <a:endParaRPr lang="ru-RU" sz="3200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628" name="TextBox 4"/>
          <p:cNvSpPr txBox="1">
            <a:spLocks noChangeArrowheads="1"/>
          </p:cNvSpPr>
          <p:nvPr/>
        </p:nvSpPr>
        <p:spPr bwMode="auto">
          <a:xfrm>
            <a:off x="755650" y="1916113"/>
            <a:ext cx="7624763" cy="4431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 smtClean="0">
                <a:latin typeface="Calibri" pitchFamily="34" charset="0"/>
              </a:rPr>
              <a:t> </a:t>
            </a:r>
          </a:p>
          <a:p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https://malogrib-r36.gosuslugi.ru/</a:t>
            </a:r>
            <a:endParaRPr lang="ru-RU" sz="2000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АДРЕС: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397210, Воронежская область, Малогрибановское сельское поселение, с. Малая Грибановка, ул. Советская, 6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ТЕЛЕФОН</a:t>
            </a: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+7(47348)4-48-33</a:t>
            </a:r>
          </a:p>
          <a:p>
            <a:r>
              <a:rPr lang="ru-RU" sz="200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+7(47348)4-48-36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0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malogrib.grib@govvrn.ru</a:t>
            </a:r>
            <a:endParaRPr lang="en-US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ТАКОЕ «БЮДЖЕТ ДЛЯ ГРАЖДАН?»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ru-RU" dirty="0" smtClean="0"/>
              <a:t>«</a:t>
            </a:r>
            <a:r>
              <a:rPr lang="ru-RU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Бюджет для граждан» познакомит Вас с положениями проекта основного финансового документа Малогрибановского сельского поселения Грибановского муниципального района – решения Совета народных депутатов  Малогрибановского сельского поселения о  местном бюджете на 2025 год и на плановый период 2026 и 2027 годов. Представленная информация предназначена для широкого круга пользователей и будет интересна и полезна как студентам, педагогам, врачам, молодым семьям, так и пенсионерам и другим категориям населения, так как   бюджет затрагивает интересы каждого жителя  Малогрибановского  сельского поселения. Граждане — и как налогоплательщики, и как потребители общественных благ — должны быть уверены в том, что передаваемые ими в распоряжение государства средства используются прозрачно и эффективно, приносят конкретные результаты как для общества в целом, так и для каждой семьи, для каждого человека. Мы постарались в доступной и понятной для граждан форме показать основные параметры районного бюджета.</a:t>
            </a:r>
            <a:endParaRPr lang="ru-RU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91264" cy="873968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ЧТО ТАКОЕ БЮДЖЕТ?</a:t>
            </a:r>
          </a:p>
        </p:txBody>
      </p:sp>
      <p:sp>
        <p:nvSpPr>
          <p:cNvPr id="3" name="Выгнутая вверх стрелка 2"/>
          <p:cNvSpPr/>
          <p:nvPr/>
        </p:nvSpPr>
        <p:spPr>
          <a:xfrm>
            <a:off x="3011066" y="2816800"/>
            <a:ext cx="6097438" cy="570547"/>
          </a:xfrm>
          <a:prstGeom prst="curvedDown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Группа 3"/>
          <p:cNvGrpSpPr/>
          <p:nvPr/>
        </p:nvGrpSpPr>
        <p:grpSpPr>
          <a:xfrm>
            <a:off x="3275856" y="1628800"/>
            <a:ext cx="2520000" cy="3960000"/>
            <a:chOff x="2080617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5" name="Скругленный прямоугольник 4"/>
            <p:cNvSpPr/>
            <p:nvPr/>
          </p:nvSpPr>
          <p:spPr>
            <a:xfrm>
              <a:off x="2080617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ДОХОДЫ</a:t>
              </a:r>
              <a:endParaRPr lang="ru-RU" sz="2800" b="1" dirty="0" smtClean="0"/>
            </a:p>
            <a:p>
              <a:pPr algn="ctr"/>
              <a:r>
                <a:rPr lang="ru-RU" sz="2200" b="1" dirty="0" smtClean="0">
                  <a:latin typeface="Arial Narrow" panose="020B0606020202030204" pitchFamily="34" charset="0"/>
                </a:rPr>
                <a:t>бюджета</a:t>
              </a:r>
              <a:endParaRPr lang="ru-RU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6" name="Скругленный прямоугольник 4"/>
            <p:cNvSpPr/>
            <p:nvPr/>
          </p:nvSpPr>
          <p:spPr>
            <a:xfrm>
              <a:off x="2080617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9" name="Скругленный прямоугольник 4"/>
          <p:cNvSpPr/>
          <p:nvPr/>
        </p:nvSpPr>
        <p:spPr>
          <a:xfrm>
            <a:off x="4148678" y="1387477"/>
            <a:ext cx="1626655" cy="122205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71450" tIns="171450" rIns="171450" bIns="171450" numCol="1" spcCol="1270" anchor="ctr" anchorCtr="0">
            <a:noAutofit/>
          </a:bodyPr>
          <a:lstStyle/>
          <a:p>
            <a:pPr lvl="0" algn="ctr" defTabSz="2000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4500" kern="1200" dirty="0"/>
          </a:p>
        </p:txBody>
      </p:sp>
      <p:grpSp>
        <p:nvGrpSpPr>
          <p:cNvPr id="8" name="Группа 9"/>
          <p:cNvGrpSpPr/>
          <p:nvPr/>
        </p:nvGrpSpPr>
        <p:grpSpPr>
          <a:xfrm>
            <a:off x="6101916" y="1628800"/>
            <a:ext cx="2520000" cy="3960000"/>
            <a:chOff x="4160490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1" name="Скругленный прямоугольник 10"/>
            <p:cNvSpPr/>
            <p:nvPr/>
          </p:nvSpPr>
          <p:spPr>
            <a:xfrm>
              <a:off x="4160490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РАСХОДЫ </a:t>
              </a:r>
            </a:p>
            <a:p>
              <a:pPr algn="ctr"/>
              <a:r>
                <a:rPr lang="ru-RU" sz="2200" b="1" dirty="0" smtClean="0">
                  <a:latin typeface="Arial Narrow" panose="020B0606020202030204" pitchFamily="34" charset="0"/>
                </a:rPr>
                <a:t>бюджета</a:t>
              </a:r>
              <a:endParaRPr lang="ru-RU" sz="22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2" name="Скругленный прямоугольник 4"/>
            <p:cNvSpPr/>
            <p:nvPr/>
          </p:nvSpPr>
          <p:spPr>
            <a:xfrm>
              <a:off x="4160490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grpSp>
        <p:nvGrpSpPr>
          <p:cNvPr id="10" name="Группа 12"/>
          <p:cNvGrpSpPr/>
          <p:nvPr/>
        </p:nvGrpSpPr>
        <p:grpSpPr>
          <a:xfrm>
            <a:off x="422995" y="1628800"/>
            <a:ext cx="2520000" cy="3960000"/>
            <a:chOff x="744" y="0"/>
            <a:chExt cx="1934765" cy="4063999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grpSpPr>
        <p:sp>
          <p:nvSpPr>
            <p:cNvPr id="14" name="Скругленный прямоугольник 13"/>
            <p:cNvSpPr/>
            <p:nvPr/>
          </p:nvSpPr>
          <p:spPr>
            <a:xfrm>
              <a:off x="744" y="0"/>
              <a:ext cx="1934765" cy="4063999"/>
            </a:xfrm>
            <a:prstGeom prst="roundRect">
              <a:avLst>
                <a:gd name="adj" fmla="val 10000"/>
              </a:avLst>
            </a:prstGeom>
            <a:solidFill>
              <a:schemeClr val="bg1">
                <a:lumMod val="95000"/>
              </a:schemeClr>
            </a:solidFill>
            <a:ln w="22225">
              <a:solidFill>
                <a:schemeClr val="accent4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 w="165100" prst="coolSlant"/>
            </a:sp3d>
          </p:spPr>
          <p:style>
            <a:lnRef idx="0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/>
            <a:lstStyle/>
            <a:p>
              <a:pPr algn="ctr"/>
              <a:r>
                <a:rPr lang="ru-RU" sz="2800" b="1" dirty="0" smtClean="0">
                  <a:latin typeface="Arial Narrow" panose="020B0606020202030204" pitchFamily="34" charset="0"/>
                </a:rPr>
                <a:t>БЮДЖЕТ</a:t>
              </a:r>
              <a:endParaRPr lang="ru-RU" sz="2800" b="1" dirty="0">
                <a:latin typeface="Arial Narrow" panose="020B0606020202030204" pitchFamily="34" charset="0"/>
              </a:endParaRPr>
            </a:p>
          </p:txBody>
        </p:sp>
        <p:sp>
          <p:nvSpPr>
            <p:cNvPr id="15" name="Скругленный прямоугольник 4"/>
            <p:cNvSpPr/>
            <p:nvPr/>
          </p:nvSpPr>
          <p:spPr>
            <a:xfrm>
              <a:off x="744" y="0"/>
              <a:ext cx="1934765" cy="12192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71450" tIns="171450" rIns="171450" bIns="171450" numCol="1" spcCol="1270" anchor="ctr" anchorCtr="0">
              <a:noAutofit/>
            </a:bodyPr>
            <a:lstStyle/>
            <a:p>
              <a:pPr lvl="0" algn="ctr" defTabSz="20002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4500" kern="1200" dirty="0"/>
            </a:p>
          </p:txBody>
        </p:sp>
      </p:grpSp>
      <p:sp>
        <p:nvSpPr>
          <p:cNvPr id="17" name="Скругленный прямоугольник 16"/>
          <p:cNvSpPr/>
          <p:nvPr/>
        </p:nvSpPr>
        <p:spPr>
          <a:xfrm>
            <a:off x="548995" y="2303988"/>
            <a:ext cx="2268000" cy="3096000"/>
          </a:xfrm>
          <a:prstGeom prst="roundRect">
            <a:avLst>
              <a:gd name="adj" fmla="val 10000"/>
            </a:avLst>
          </a:prstGeom>
          <a:gradFill>
            <a:gsLst>
              <a:gs pos="0">
                <a:schemeClr val="accent4">
                  <a:lumMod val="75000"/>
                </a:schemeClr>
              </a:gs>
              <a:gs pos="80000">
                <a:schemeClr val="accent4">
                  <a:hueOff val="0"/>
                  <a:satOff val="0"/>
                  <a:lumOff val="0"/>
                  <a:alphaOff val="0"/>
                  <a:shade val="93000"/>
                  <a:satMod val="130000"/>
                </a:schemeClr>
              </a:gs>
              <a:gs pos="100000">
                <a:schemeClr val="accent4">
                  <a:hueOff val="0"/>
                  <a:satOff val="0"/>
                  <a:lumOff val="0"/>
                  <a:alphaOff val="0"/>
                  <a:shade val="94000"/>
                  <a:satMod val="135000"/>
                </a:schemeClr>
              </a:gs>
            </a:gsLst>
            <a:lin ang="16200000" scaled="0"/>
          </a:gradFill>
          <a:ln w="31750">
            <a:solidFill>
              <a:schemeClr val="bg1">
                <a:lumMod val="75000"/>
              </a:schemeClr>
            </a:solidFill>
          </a:ln>
          <a:scene3d>
            <a:camera prst="orthographicFront"/>
            <a:lightRig rig="threePt" dir="t"/>
          </a:scene3d>
          <a:sp3d prstMaterial="dkEdge">
            <a:bevelT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dirty="0" smtClean="0">
                <a:latin typeface="Arial Narrow" panose="020B0606020202030204" pitchFamily="34" charset="0"/>
              </a:rPr>
              <a:t>- форма образования и расходования денежных средств, предназначенных для финансового обеспечения задач </a:t>
            </a:r>
          </a:p>
          <a:p>
            <a:pPr algn="ctr"/>
            <a:r>
              <a:rPr lang="ru-RU" dirty="0" smtClean="0">
                <a:latin typeface="Arial Narrow" panose="020B0606020202030204" pitchFamily="34" charset="0"/>
              </a:rPr>
              <a:t>и функций </a:t>
            </a:r>
          </a:p>
          <a:p>
            <a:pPr algn="ctr"/>
            <a:r>
              <a:rPr lang="ru-RU" dirty="0">
                <a:latin typeface="Arial Narrow" panose="020B0606020202030204" pitchFamily="34" charset="0"/>
              </a:rPr>
              <a:t>о</a:t>
            </a:r>
            <a:r>
              <a:rPr lang="ru-RU" dirty="0" smtClean="0">
                <a:latin typeface="Arial Narrow" panose="020B0606020202030204" pitchFamily="34" charset="0"/>
              </a:rPr>
              <a:t>рганов местного </a:t>
            </a:r>
            <a:r>
              <a:rPr lang="ru-RU" sz="1900" dirty="0" smtClean="0">
                <a:latin typeface="Arial Narrow" panose="020B0606020202030204" pitchFamily="34" charset="0"/>
              </a:rPr>
              <a:t>самоуправления</a:t>
            </a:r>
            <a:endParaRPr lang="ru-RU" sz="1900" dirty="0">
              <a:latin typeface="Arial Narrow" panose="020B0606020202030204" pitchFamily="34" charset="0"/>
            </a:endParaRPr>
          </a:p>
        </p:txBody>
      </p:sp>
      <p:grpSp>
        <p:nvGrpSpPr>
          <p:cNvPr id="13" name="Группа 18"/>
          <p:cNvGrpSpPr/>
          <p:nvPr/>
        </p:nvGrpSpPr>
        <p:grpSpPr>
          <a:xfrm>
            <a:off x="3406344" y="2375769"/>
            <a:ext cx="2259024" cy="3096000"/>
            <a:chOff x="1908526" y="1256279"/>
            <a:chExt cx="1877491" cy="1214435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908526" y="1318261"/>
              <a:ext cx="1877491" cy="1152453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chemeClr val="accent2">
                    <a:hueOff val="0"/>
                    <a:satOff val="0"/>
                    <a:lumOff val="0"/>
                    <a:alphaOff val="0"/>
                    <a:shade val="51000"/>
                    <a:satMod val="130000"/>
                  </a:schemeClr>
                </a:gs>
                <a:gs pos="80000">
                  <a:schemeClr val="accent2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2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>
                  <a:latin typeface="Arial Narrow" panose="020B0606020202030204" pitchFamily="34" charset="0"/>
                </a:rPr>
                <a:t>п</a:t>
              </a:r>
              <a:r>
                <a:rPr lang="ru-RU" dirty="0" smtClean="0">
                  <a:latin typeface="Arial Narrow" panose="020B0606020202030204" pitchFamily="34" charset="0"/>
                </a:rPr>
                <a:t>оступающие в бюджет денежные средства (налоги юридических </a:t>
              </a:r>
            </a:p>
            <a:p>
              <a:pPr algn="ctr"/>
              <a:r>
                <a:rPr lang="ru-RU" dirty="0" smtClean="0">
                  <a:latin typeface="Arial Narrow" panose="020B0606020202030204" pitchFamily="34" charset="0"/>
                </a:rPr>
                <a:t>и физических лиц, штрафы, административные платежи и сборы, финансовая помощь)</a:t>
              </a:r>
              <a:endParaRPr lang="ru-RU" dirty="0">
                <a:latin typeface="Arial Narrow" panose="020B0606020202030204" pitchFamily="34" charset="0"/>
              </a:endParaRPr>
            </a:p>
          </p:txBody>
        </p:sp>
        <p:sp>
          <p:nvSpPr>
            <p:cNvPr id="21" name="Скругленный прямоугольник 4"/>
            <p:cNvSpPr/>
            <p:nvPr/>
          </p:nvSpPr>
          <p:spPr>
            <a:xfrm>
              <a:off x="2309982" y="1256279"/>
              <a:ext cx="1476034" cy="1153573"/>
            </a:xfrm>
            <a:prstGeom prst="rect">
              <a:avLst/>
            </a:prstGeom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grpSp>
        <p:nvGrpSpPr>
          <p:cNvPr id="18" name="Группа 21"/>
          <p:cNvGrpSpPr/>
          <p:nvPr/>
        </p:nvGrpSpPr>
        <p:grpSpPr>
          <a:xfrm>
            <a:off x="6227916" y="2502988"/>
            <a:ext cx="2268000" cy="2952000"/>
            <a:chOff x="4434766" y="1188957"/>
            <a:chExt cx="1627712" cy="1258300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4434766" y="1188957"/>
              <a:ext cx="1627712" cy="1258300"/>
            </a:xfrm>
            <a:prstGeom prst="roundRect">
              <a:avLst>
                <a:gd name="adj" fmla="val 10000"/>
              </a:avLst>
            </a:prstGeom>
            <a:gradFill>
              <a:gsLst>
                <a:gs pos="0">
                  <a:schemeClr val="accent3">
                    <a:hueOff val="0"/>
                    <a:satOff val="0"/>
                    <a:lumOff val="0"/>
                    <a:alphaOff val="0"/>
                    <a:shade val="51000"/>
                    <a:satMod val="130000"/>
                  </a:schemeClr>
                </a:gs>
                <a:gs pos="80000">
                  <a:schemeClr val="accent3">
                    <a:hueOff val="0"/>
                    <a:satOff val="0"/>
                    <a:lumOff val="0"/>
                    <a:alphaOff val="0"/>
                    <a:shade val="93000"/>
                    <a:satMod val="130000"/>
                  </a:schemeClr>
                </a:gs>
                <a:gs pos="100000">
                  <a:schemeClr val="accent3">
                    <a:hueOff val="0"/>
                    <a:satOff val="0"/>
                    <a:lumOff val="0"/>
                    <a:alphaOff val="0"/>
                    <a:shade val="94000"/>
                    <a:satMod val="135000"/>
                  </a:schemeClr>
                </a:gs>
              </a:gsLst>
              <a:lin ang="16200000" scaled="0"/>
            </a:gradFill>
            <a:ln w="31750">
              <a:solidFill>
                <a:schemeClr val="bg1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/>
            </a:sp3d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pPr algn="ctr"/>
              <a:r>
                <a:rPr lang="ru-RU" dirty="0" smtClean="0">
                  <a:latin typeface="Arial Narrow" panose="020B0606020202030204" pitchFamily="34" charset="0"/>
                </a:rPr>
                <a:t>направляемые из бюджета денежные средства</a:t>
              </a:r>
            </a:p>
            <a:p>
              <a:pPr algn="ctr"/>
              <a:r>
                <a:rPr lang="ru-RU" sz="1600" dirty="0" smtClean="0">
                  <a:latin typeface="Arial Narrow" panose="020B0606020202030204" pitchFamily="34" charset="0"/>
                </a:rPr>
                <a:t>(финансовое обеспечение муниципальных учреждений, </a:t>
              </a:r>
            </a:p>
            <a:p>
              <a:pPr algn="ctr"/>
              <a:r>
                <a:rPr lang="ru-RU" sz="1600" dirty="0" smtClean="0">
                  <a:latin typeface="Arial Narrow" panose="020B0606020202030204" pitchFamily="34" charset="0"/>
                </a:rPr>
                <a:t>дорожное хозяйство, ЖКХ  и транспорт,  капитальное строительство и др.)</a:t>
              </a:r>
              <a:endParaRPr lang="ru-RU" sz="1600" dirty="0">
                <a:latin typeface="Arial Narrow" panose="020B0606020202030204" pitchFamily="34" charset="0"/>
              </a:endParaRPr>
            </a:p>
          </p:txBody>
        </p:sp>
        <p:sp>
          <p:nvSpPr>
            <p:cNvPr id="24" name="Скругленный прямоугольник 4"/>
            <p:cNvSpPr/>
            <p:nvPr/>
          </p:nvSpPr>
          <p:spPr>
            <a:xfrm>
              <a:off x="4563012" y="1256278"/>
              <a:ext cx="1452420" cy="118946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68580" rIns="91440" bIns="68580" numCol="1" spcCol="1270" anchor="ctr" anchorCtr="0">
              <a:noAutofit/>
            </a:bodyPr>
            <a:lstStyle/>
            <a:p>
              <a:pPr lvl="0" algn="ctr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3600" kern="1200" dirty="0"/>
            </a:p>
          </p:txBody>
        </p:sp>
      </p:grp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422995" y="5862704"/>
            <a:ext cx="8208909" cy="792088"/>
          </a:xfrm>
          <a:prstGeom prst="round2DiagRect">
            <a:avLst/>
          </a:prstGeom>
          <a:gradFill>
            <a:gsLst>
              <a:gs pos="0">
                <a:schemeClr val="accent4">
                  <a:alpha val="91000"/>
                  <a:lumMod val="72000"/>
                  <a:lumOff val="28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</a:gradFill>
          <a:ln w="22225"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Если расходная часть бюджета превышает доходную, то бюджет формируется с дефицитом</a:t>
            </a:r>
          </a:p>
          <a:p>
            <a:pPr algn="ctr"/>
            <a:r>
              <a:rPr lang="ru-RU" sz="1500" b="1" dirty="0" smtClean="0">
                <a:latin typeface="Arial Narrow" panose="020B0606020202030204" pitchFamily="34" charset="0"/>
                <a:cs typeface="Times New Roman" panose="02020603050405020304" pitchFamily="18" charset="0"/>
              </a:rPr>
              <a:t>Превышение доходов над расходами образует положительный остаток бюджета (профицит)</a:t>
            </a:r>
            <a:endParaRPr lang="ru-RU" sz="1500" b="1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Выгнутая вниз стрелка 6"/>
          <p:cNvSpPr/>
          <p:nvPr/>
        </p:nvSpPr>
        <p:spPr>
          <a:xfrm>
            <a:off x="3011066" y="3473836"/>
            <a:ext cx="6192688" cy="756304"/>
          </a:xfrm>
          <a:prstGeom prst="curvedUpArrow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/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20095054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 txBox="1">
            <a:spLocks/>
          </p:cNvSpPr>
          <p:nvPr/>
        </p:nvSpPr>
        <p:spPr>
          <a:xfrm>
            <a:off x="467544" y="151112"/>
            <a:ext cx="8229600" cy="973631"/>
          </a:xfrm>
          <a:prstGeom prst="rect">
            <a:avLst/>
          </a:prstGeom>
          <a:noFill/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Принцип прозрачности (открытости) бюджетной системы Российской Федерации означает:</a:t>
            </a:r>
            <a:endParaRPr lang="ru-RU" sz="2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="" xmlns:p14="http://schemas.microsoft.com/office/powerpoint/2010/main" val="215606561"/>
              </p:ext>
            </p:extLst>
          </p:nvPr>
        </p:nvGraphicFramePr>
        <p:xfrm>
          <a:off x="693912" y="1124743"/>
          <a:ext cx="7776864" cy="4896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Прямоугольник 10"/>
          <p:cNvSpPr/>
          <p:nvPr/>
        </p:nvSpPr>
        <p:spPr>
          <a:xfrm>
            <a:off x="6876256" y="6155983"/>
            <a:ext cx="19797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Бюджетный кодекс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Российской Федерации, </a:t>
            </a:r>
          </a:p>
          <a:p>
            <a:r>
              <a:rPr lang="ru-RU" sz="1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36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09282243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 advClick="0" advTm="1000">
        <p:circle/>
      </p:transition>
    </mc:Choice>
    <mc:Fallback>
      <p:transition spd="slow" advClick="0" advTm="1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На чем основано составление    местного бюджета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800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Составление местного бюджета основывается на: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Положениях послания Президента РФ Федеральному Собранию РФ, определяющих бюджетную политику в РФ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Прогнозе социально- экономического развития Малогрибановского сельского поселения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Основных направлениях бюджетной и налоговой политики Муниципальных программах  Малогрибановского сельского поселения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Проект  местного бюджета на 2025-2027 годы сформирован в программном формате. </a:t>
            </a:r>
          </a:p>
          <a:p>
            <a:pPr algn="just">
              <a:buNone/>
            </a:pPr>
            <a:r>
              <a:rPr lang="ru-RU" sz="22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Всего на данный момент в Малогрибановском сельском поселении разработано  6 муниципальных программ.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="" xmlns:p14="http://schemas.microsoft.com/office/powerpoint/2010/main" val="432355081"/>
              </p:ext>
            </p:extLst>
          </p:nvPr>
        </p:nvGraphicFramePr>
        <p:xfrm>
          <a:off x="467544" y="908720"/>
          <a:ext cx="8136904" cy="5688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Заголовок 1"/>
          <p:cNvSpPr txBox="1">
            <a:spLocks/>
          </p:cNvSpPr>
          <p:nvPr/>
        </p:nvSpPr>
        <p:spPr>
          <a:xfrm>
            <a:off x="5076056" y="3140968"/>
            <a:ext cx="3418153" cy="1656184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>
            <a:solidFill>
              <a:schemeClr val="tx1"/>
            </a:solidFill>
          </a:ln>
          <a:effectLst>
            <a:glow rad="228600">
              <a:srgbClr val="7030A0">
                <a:alpha val="40000"/>
              </a:srgbClr>
            </a:glow>
          </a:effectLst>
        </p:spPr>
        <p:txBody>
          <a:bodyPr wrap="square" lIns="72000" tIns="144000" anchor="ctr" anchorCtr="0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5600" b="1" dirty="0" smtClean="0"/>
          </a:p>
          <a:p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от уплаты налогов, установленных законодательством РФ  о налогах и сборах, и местных налогов, например: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налог на доходы физических лиц,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налог на имущество физических лиц,</a:t>
            </a:r>
          </a:p>
          <a:p>
            <a:pPr algn="l"/>
            <a:r>
              <a:rPr lang="ru-RU" sz="5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земельный налог,</a:t>
            </a:r>
          </a:p>
          <a:p>
            <a:pPr algn="l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единый налог на вмененный доход</a:t>
            </a:r>
          </a:p>
          <a:p>
            <a:pPr algn="l"/>
            <a:r>
              <a:rPr lang="ru-RU" sz="5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иные налоговые доходы</a:t>
            </a:r>
            <a:endParaRPr lang="ru-RU" sz="5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600" b="1" dirty="0" smtClean="0"/>
          </a:p>
          <a:p>
            <a:endParaRPr lang="ru-RU" sz="3600" b="1" dirty="0" smtClean="0"/>
          </a:p>
          <a:p>
            <a:endParaRPr lang="ru-RU" sz="3600" b="1" dirty="0"/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498360" y="188640"/>
            <a:ext cx="8229600" cy="634082"/>
          </a:xfrm>
          <a:prstGeom prst="rect">
            <a:avLst/>
          </a:prstGeom>
          <a:noFill/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ДОХОДЫ БЮДЖЕТА </a:t>
            </a:r>
            <a:endParaRPr lang="ru-RU" sz="32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Заголовок 1"/>
          <p:cNvSpPr txBox="1">
            <a:spLocks/>
          </p:cNvSpPr>
          <p:nvPr/>
        </p:nvSpPr>
        <p:spPr>
          <a:xfrm>
            <a:off x="971600" y="3573017"/>
            <a:ext cx="3816424" cy="936103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 cmpd="sng">
            <a:solidFill>
              <a:schemeClr val="tx1"/>
            </a:solidFill>
          </a:ln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80000"/>
              </a:lnSpc>
            </a:pPr>
            <a:r>
              <a:rPr lang="ru-RU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Поступления доходов от использования муниципального имущества, от продажи имущества, платы за негативное воздействие на окружающую среду, штрафы и иные неналоговые доходы</a:t>
            </a:r>
          </a:p>
        </p:txBody>
      </p:sp>
      <p:sp>
        <p:nvSpPr>
          <p:cNvPr id="18" name="Заголовок 1"/>
          <p:cNvSpPr txBox="1">
            <a:spLocks/>
          </p:cNvSpPr>
          <p:nvPr/>
        </p:nvSpPr>
        <p:spPr>
          <a:xfrm>
            <a:off x="2987824" y="5733256"/>
            <a:ext cx="5112568" cy="864096"/>
          </a:xfrm>
          <a:prstGeom prst="rect">
            <a:avLst/>
          </a:prstGeom>
          <a:solidFill>
            <a:schemeClr val="lt1">
              <a:hueOff val="0"/>
              <a:satOff val="0"/>
              <a:lumOff val="0"/>
            </a:schemeClr>
          </a:solidFill>
          <a:ln w="25400">
            <a:solidFill>
              <a:schemeClr val="tx1"/>
            </a:solidFill>
          </a:ln>
          <a:effectLst>
            <a:glow rad="127000">
              <a:srgbClr val="92D050"/>
            </a:glow>
          </a:effectLst>
        </p:spPr>
        <p:txBody>
          <a:bodyPr wrap="square" lIns="36000" tIns="108000" rIns="36000" bIns="0" anchor="ctr" anchorCtr="0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9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Поступающие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бюджет денежные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от </a:t>
            </a:r>
            <a:r>
              <a:rPr lang="ru-RU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физических  и юридических лиц, в том числе добровольные пожертвования</a:t>
            </a:r>
          </a:p>
          <a:p>
            <a:endParaRPr lang="ru-RU" sz="3600" b="1" dirty="0"/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570183765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800" advClick="0" advTm="2000">
        <p:circle/>
      </p:transition>
    </mc:Choice>
    <mc:Fallback>
      <p:transition spd="slow" advClick="0" advTm="2000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467544" y="188640"/>
            <a:ext cx="8229600" cy="634082"/>
          </a:xfrm>
          <a:prstGeom prst="rect">
            <a:avLst/>
          </a:prstGeom>
          <a:noFill/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</a:t>
            </a:r>
            <a:endParaRPr lang="ru-RU" sz="32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="" xmlns:p14="http://schemas.microsoft.com/office/powerpoint/2010/main" val="3259100061"/>
              </p:ext>
            </p:extLst>
          </p:nvPr>
        </p:nvGraphicFramePr>
        <p:xfrm>
          <a:off x="467544" y="980728"/>
          <a:ext cx="82296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7010400" y="6492875"/>
            <a:ext cx="2133600" cy="365125"/>
          </a:xfrm>
        </p:spPr>
        <p:txBody>
          <a:bodyPr/>
          <a:lstStyle/>
          <a:p>
            <a:fld id="{8F3A37E2-5D0A-4213-9953-B665852D344C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58190658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250" advClick="0" advTm="1000">
        <p:dissolve/>
      </p:transition>
    </mc:Choice>
    <mc:Fallback>
      <p:transition advClick="0" advTm="1000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dirty="0" smtClean="0"/>
              <a:t> </a:t>
            </a:r>
            <a:endParaRPr lang="ru-RU" sz="1900" b="1" dirty="0" smtClean="0"/>
          </a:p>
        </p:txBody>
      </p:sp>
      <p:sp>
        <p:nvSpPr>
          <p:cNvPr id="5123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12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7A62686E-9500-4C4A-BF12-14DD01E7A9F6}" type="slidenum">
              <a:rPr lang="ru-RU">
                <a:latin typeface="Calibri" pitchFamily="34" charset="0"/>
              </a:rPr>
              <a:pPr algn="r"/>
              <a:t>8</a:t>
            </a:fld>
            <a:endParaRPr lang="ru-RU">
              <a:latin typeface="Calibri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</p:nvPr>
        </p:nvGraphicFramePr>
        <p:xfrm>
          <a:off x="533400" y="1504950"/>
          <a:ext cx="8070850" cy="5082406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3611787"/>
                <a:gridCol w="735375"/>
                <a:gridCol w="735375"/>
                <a:gridCol w="735375"/>
                <a:gridCol w="806051"/>
                <a:gridCol w="726895"/>
                <a:gridCol w="719992"/>
              </a:tblGrid>
              <a:tr h="43624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>
                          <a:effectLst/>
                        </a:rPr>
                        <a:t>Показатели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2022 </a:t>
                      </a:r>
                      <a:r>
                        <a:rPr lang="ru-RU" sz="12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Отчет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2023 Отчет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2024</a:t>
                      </a:r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Отчет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2025 </a:t>
                      </a:r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 </a:t>
                      </a:r>
                    </a:p>
                    <a:p>
                      <a:pPr algn="ctr" fontAlgn="ctr"/>
                      <a:r>
                        <a:rPr lang="ru-RU" sz="1200" u="none" strike="noStrike" baseline="0" dirty="0" smtClean="0">
                          <a:solidFill>
                            <a:srgbClr val="7030A0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2026 Прогноз</a:t>
                      </a:r>
                      <a:endParaRPr lang="ru-RU" sz="1200" b="1" i="0" u="none" strike="noStrike" dirty="0" smtClean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2027 </a:t>
                      </a:r>
                      <a:r>
                        <a:rPr lang="ru-RU" sz="1200" u="none" strike="noStrike" dirty="0">
                          <a:solidFill>
                            <a:srgbClr val="7030A0"/>
                          </a:solidFill>
                          <a:effectLst/>
                        </a:rPr>
                        <a:t>Прогноз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Численность населения (</a:t>
                      </a:r>
                      <a:r>
                        <a:rPr lang="ru-RU" sz="1200" u="none" strike="noStrike" dirty="0" err="1">
                          <a:effectLst/>
                        </a:rPr>
                        <a:t>тыс.человек</a:t>
                      </a:r>
                      <a:r>
                        <a:rPr lang="ru-RU" sz="1200" u="none" strike="noStrike" dirty="0">
                          <a:effectLst/>
                        </a:rPr>
                        <a:t>)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785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785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785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787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787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787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4850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Доходы муниципального бюджета, тыс. руб.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9658,7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9873,5 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1165,5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1165,5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1165,5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1165,5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40576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Доля налоговых и неналоговых доходов в общем объеме собственных доходов бюджета муниципалитета, %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u="none" strike="noStrike" dirty="0" smtClean="0">
                          <a:solidFill>
                            <a:srgbClr val="7030A0"/>
                          </a:solidFill>
                          <a:effectLst/>
                        </a:rPr>
                        <a:t>20,5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20,5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21,3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21,3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21,3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21,3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6038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Расходы муниципального бюджета всего, тыс.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руб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9063,2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9213,8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8639,354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8639,354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8639,354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 8639,354</a:t>
                      </a:r>
                      <a:endParaRPr lang="ru-RU" sz="1200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33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Налог на имущество физических лиц          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50,0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53,0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 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3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Количество учтенных в налоговом органе налогоплательщиков по налогу на имущество физических лиц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</a:rPr>
                        <a:t>230</a:t>
                      </a:r>
                      <a:endParaRPr lang="ru-RU" sz="120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230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169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169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169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169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Количество налогоплательщиков, которым предоставляются льготы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</a:rPr>
                        <a:t>120</a:t>
                      </a:r>
                      <a:endParaRPr lang="ru-RU" sz="120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110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101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101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101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101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573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Количество налогоплательщиков, которым исчисляют налог    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7030A0"/>
                          </a:solidFill>
                        </a:rPr>
                        <a:t>230</a:t>
                      </a:r>
                      <a:endParaRPr lang="ru-RU" sz="120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230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 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Общая сумма оценки строений, с которой исчисляется налог        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50,0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53,0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54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54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54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54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200" dirty="0"/>
                        <a:t>Сумма налога                               </a:t>
                      </a:r>
                      <a:endParaRPr lang="ru-RU" sz="1200" dirty="0">
                        <a:solidFill>
                          <a:schemeClr val="tx1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50,0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53,0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7030A0"/>
                          </a:solidFill>
                        </a:rPr>
                        <a:t>58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23375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 </a:t>
                      </a:r>
                      <a:r>
                        <a:rPr kumimoji="0" lang="ru-RU" sz="1200" kern="1200" dirty="0" smtClean="0"/>
                        <a:t>Налог на доходы физических лиц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135,8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125,8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146,8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146,8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146,8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146,8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7457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 smtClean="0">
                          <a:effectLst/>
                        </a:rPr>
                        <a:t>Среднесписочная численность </a:t>
                      </a:r>
                      <a:r>
                        <a:rPr lang="ru-RU" sz="1200" u="none" strike="noStrike" dirty="0" err="1" smtClean="0">
                          <a:effectLst/>
                        </a:rPr>
                        <a:t>работников,чел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359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386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400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  <a:tr h="2884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u="none" strike="noStrike" dirty="0">
                          <a:effectLst/>
                        </a:rPr>
                        <a:t>Уровень зарегистрированной </a:t>
                      </a:r>
                      <a:r>
                        <a:rPr lang="ru-RU" sz="1200" u="none" strike="noStrike" dirty="0" smtClean="0">
                          <a:effectLst/>
                        </a:rPr>
                        <a:t>безработицы,</a:t>
                      </a:r>
                      <a:r>
                        <a:rPr lang="ru-RU" sz="1200" u="none" strike="noStrike" baseline="0" dirty="0" smtClean="0">
                          <a:effectLst/>
                        </a:rPr>
                        <a:t> </a:t>
                      </a:r>
                      <a:r>
                        <a:rPr lang="ru-RU" sz="1200" u="none" strike="noStrike" dirty="0" smtClean="0">
                          <a:effectLst/>
                        </a:rPr>
                        <a:t>% </a:t>
                      </a:r>
                      <a:endParaRPr lang="ru-RU" sz="12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 anchor="ctr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0,003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7030A0"/>
                          </a:solidFill>
                        </a:rPr>
                        <a:t>0,002</a:t>
                      </a:r>
                      <a:endParaRPr lang="ru-RU" sz="120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3" marR="9523" marT="9529" marB="0"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533400" y="304800"/>
            <a:ext cx="8153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 Малогрибановского сельского поселения</a:t>
            </a:r>
            <a:endParaRPr lang="ru-RU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100" b="1" smtClean="0"/>
              <a:t>Структура доходов консолидированного бюджета </a:t>
            </a:r>
            <a:br>
              <a:rPr lang="ru-RU" sz="2100" b="1" smtClean="0"/>
            </a:br>
            <a:r>
              <a:rPr lang="ru-RU" sz="2100" b="1" smtClean="0"/>
              <a:t>на 2025 год</a:t>
            </a:r>
            <a:r>
              <a:rPr lang="ru-RU" sz="2500" b="1" smtClean="0"/>
              <a:t> </a:t>
            </a:r>
            <a:r>
              <a:rPr lang="ru-RU" sz="1900" b="1" smtClean="0"/>
              <a:t>(тыс.руб.)</a:t>
            </a:r>
          </a:p>
        </p:txBody>
      </p:sp>
      <p:sp>
        <p:nvSpPr>
          <p:cNvPr id="7171" name="Rectangle 6"/>
          <p:cNvSpPr>
            <a:spLocks noChangeArrowheads="1"/>
          </p:cNvSpPr>
          <p:nvPr/>
        </p:nvSpPr>
        <p:spPr bwMode="auto">
          <a:xfrm>
            <a:off x="0" y="766763"/>
            <a:ext cx="9051925" cy="0"/>
          </a:xfrm>
          <a:prstGeom prst="rect">
            <a:avLst/>
          </a:prstGeom>
          <a:solidFill>
            <a:srgbClr val="CCFFFF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aphicFrame>
        <p:nvGraphicFramePr>
          <p:cNvPr id="89078" name="Group 1014"/>
          <p:cNvGraphicFramePr>
            <a:graphicFrameLocks noGrp="1"/>
          </p:cNvGraphicFramePr>
          <p:nvPr/>
        </p:nvGraphicFramePr>
        <p:xfrm>
          <a:off x="990600" y="1676400"/>
          <a:ext cx="6755445" cy="4358643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821513"/>
                <a:gridCol w="1933932"/>
              </a:tblGrid>
              <a:tr h="76758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дохода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37" marR="91437" marT="45725" marB="45725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Бюджет</a:t>
                      </a: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поселения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anchor="ctr" horzOverflow="overflow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доходы, в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1 836 846,85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налоговые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1561689,51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- неналоговые      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275 157,34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поступления, в </a:t>
                      </a:r>
                      <a:r>
                        <a:rPr kumimoji="0" lang="ru-RU" sz="2000" u="none" strike="noStrike" cap="none" normalizeH="0" baseline="0" dirty="0" err="1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т.ч</a:t>
                      </a: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8 378 599,10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1032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субсидии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субвенции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х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  <a:tr h="523680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дотации поселению на выравнивание 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216 000,00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субвенции поселению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136 184,00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  - иные межбюджетные трансферты</a:t>
                      </a:r>
                      <a:endParaRPr kumimoji="0" lang="ru-RU" sz="2000" b="0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2000" u="none" strike="noStrike" dirty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7 637 097,30</a:t>
                      </a:r>
                      <a:endParaRPr lang="ru-RU" sz="2000" b="0" i="0" u="none" strike="noStrike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5" marB="0" anchor="b"/>
                </a:tc>
              </a:tr>
              <a:tr h="340829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17999" marT="18001" marB="1800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Tx/>
                        <a:buNone/>
                        <a:tabLst/>
                      </a:pPr>
                      <a:r>
                        <a:rPr kumimoji="0" lang="ru-RU" sz="2000" b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10215445,95</a:t>
                      </a:r>
                      <a:endParaRPr kumimoji="0" lang="ru-R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7999" marR="71998" marT="18001" marB="18001" anchor="ctr" horzOverflow="overflow"/>
                </a:tc>
              </a:tr>
            </a:tbl>
          </a:graphicData>
        </a:graphic>
      </p:graphicFrame>
      <p:sp>
        <p:nvSpPr>
          <p:cNvPr id="7234" name="Номер слайда 5"/>
          <p:cNvSpPr txBox="1">
            <a:spLocks noGrp="1"/>
          </p:cNvSpPr>
          <p:nvPr/>
        </p:nvSpPr>
        <p:spPr bwMode="auto">
          <a:xfrm>
            <a:off x="6553200" y="6356350"/>
            <a:ext cx="2133600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fld id="{FE0E8D5B-6613-4A1B-8323-92B7AB4E9485}" type="slidenum">
              <a:rPr lang="ru-RU">
                <a:latin typeface="Calibri" pitchFamily="34" charset="0"/>
              </a:rPr>
              <a:pPr algn="r"/>
              <a:t>9</a:t>
            </a:fld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217</TotalTime>
  <Words>1410</Words>
  <Application>Microsoft Office PowerPoint</Application>
  <PresentationFormat>Экран (4:3)</PresentationFormat>
  <Paragraphs>331</Paragraphs>
  <Slides>16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Трек</vt:lpstr>
      <vt:lpstr>  Администрация Малогрибановского сельского поселения</vt:lpstr>
      <vt:lpstr>ЧТО ТАКОЕ «БЮДЖЕТ ДЛЯ ГРАЖДАН?»</vt:lpstr>
      <vt:lpstr>ЧТО ТАКОЕ БЮДЖЕТ?</vt:lpstr>
      <vt:lpstr>Слайд 4</vt:lpstr>
      <vt:lpstr>На чем основано составление    местного бюджета</vt:lpstr>
      <vt:lpstr>Слайд 6</vt:lpstr>
      <vt:lpstr>Слайд 7</vt:lpstr>
      <vt:lpstr> </vt:lpstr>
      <vt:lpstr>Структура доходов консолидированного бюджета  на 2025 год (тыс.руб.)</vt:lpstr>
      <vt:lpstr>Слайд 10</vt:lpstr>
      <vt:lpstr>Структура налоговых и неналоговых доходов консолидированного бюджета на 2025 год (тыс.руб.)</vt:lpstr>
      <vt:lpstr>Слайд 12</vt:lpstr>
      <vt:lpstr>Структура расходов  консолидированного бюджета на 2025 год                                                                                 (тыс.рублей)</vt:lpstr>
      <vt:lpstr>Слайд 14</vt:lpstr>
      <vt:lpstr>Слайд 15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 проекту решения о  МЕСТНОМ бюджете МАЛОГРИБАНОВСКОГО СЕЛЬСКОГО ПОСЕЛНИЯ Грибановского муниципального района на 2025 год и на плановый период 2026 и 2027 годов</dc:title>
  <dc:creator>Malogrib</dc:creator>
  <cp:lastModifiedBy>Malogrib</cp:lastModifiedBy>
  <cp:revision>28</cp:revision>
  <dcterms:created xsi:type="dcterms:W3CDTF">2006-08-16T00:00:00Z</dcterms:created>
  <dcterms:modified xsi:type="dcterms:W3CDTF">2025-04-10T12:25:48Z</dcterms:modified>
</cp:coreProperties>
</file>